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684" r:id="rId3"/>
    <p:sldId id="685" r:id="rId4"/>
    <p:sldId id="686" r:id="rId5"/>
    <p:sldId id="689" r:id="rId6"/>
    <p:sldId id="704" r:id="rId7"/>
    <p:sldId id="687" r:id="rId8"/>
    <p:sldId id="688" r:id="rId9"/>
    <p:sldId id="705" r:id="rId10"/>
    <p:sldId id="706" r:id="rId11"/>
    <p:sldId id="707" r:id="rId12"/>
    <p:sldId id="708" r:id="rId13"/>
    <p:sldId id="691" r:id="rId14"/>
    <p:sldId id="692" r:id="rId15"/>
    <p:sldId id="693" r:id="rId16"/>
    <p:sldId id="694" r:id="rId17"/>
    <p:sldId id="695" r:id="rId18"/>
    <p:sldId id="696" r:id="rId19"/>
    <p:sldId id="698" r:id="rId20"/>
    <p:sldId id="699" r:id="rId21"/>
    <p:sldId id="701" r:id="rId22"/>
    <p:sldId id="702" r:id="rId23"/>
    <p:sldId id="690" r:id="rId24"/>
    <p:sldId id="712" r:id="rId25"/>
    <p:sldId id="710" r:id="rId26"/>
    <p:sldId id="71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62"/>
    <a:srgbClr val="0066CC"/>
    <a:srgbClr val="CC99FF"/>
    <a:srgbClr val="2156A4"/>
    <a:srgbClr val="336699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4" autoAdjust="0"/>
    <p:restoredTop sz="69005" autoAdjust="0"/>
  </p:normalViewPr>
  <p:slideViewPr>
    <p:cSldViewPr snapToGrid="0">
      <p:cViewPr varScale="1">
        <p:scale>
          <a:sx n="78" d="100"/>
          <a:sy n="78" d="100"/>
        </p:scale>
        <p:origin x="174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648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39A6-D8A1-4A3E-B1AF-CF6B86DE165A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2124-6EC6-43C3-BD2F-F4850F49A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5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반도체 변화를 이야기할 때 중요한 건 패러다임을 바꾼 </a:t>
            </a:r>
            <a:r>
              <a:rPr lang="en-US" altLang="ko-KR" sz="1100" dirty="0"/>
              <a:t>2017</a:t>
            </a:r>
            <a:r>
              <a:rPr lang="ko-KR" altLang="en-US" sz="1100" dirty="0"/>
              <a:t>년의 트랜스포머의 등장입니다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이전에는 </a:t>
            </a:r>
            <a:r>
              <a:rPr lang="en-US" altLang="ko-KR" sz="1100" dirty="0"/>
              <a:t>“</a:t>
            </a:r>
            <a:r>
              <a:rPr lang="ko-KR" altLang="en-US" sz="1100" dirty="0"/>
              <a:t>커뮤니티</a:t>
            </a:r>
            <a:r>
              <a:rPr lang="en-US" altLang="ko-KR" sz="1100" dirty="0"/>
              <a:t>“ </a:t>
            </a:r>
            <a:r>
              <a:rPr lang="ko-KR" altLang="en-US" sz="1100" dirty="0"/>
              <a:t>즉 태스크마다 </a:t>
            </a:r>
            <a:r>
              <a:rPr lang="en-US" altLang="ko-KR" sz="1100" dirty="0"/>
              <a:t>CNN, RNN </a:t>
            </a:r>
            <a:r>
              <a:rPr lang="ko-KR" altLang="en-US" sz="1100" dirty="0"/>
              <a:t>같은 어떤 아키텍처를 적용했다면 이제는 모든 태스크에 트랜스포머가 사용됩니다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27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이는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저정밀도로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덜 중요한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KV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쌍을 유지하여 문맥 상 디테일한 정보를 보존하면서 중요한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KV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쌍을 높은 정밀도로 유지하여 모델의 생성 품질을 보장하는 동시에 안정적인 캐시 압축 방법입니다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압축 비율과 성능 간 적절한 트레이드오프를 제공한다는 것을 보여줬습니다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.)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Lucida Grande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모델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: Llama-2-70b-chat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캐시 크기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사용된 전체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KV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캐시의 비율입니다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(100%, 50%, 25%, 20%).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캐시 크기가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50%, 25%, 20%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로 감소함에 따라 승률은 각각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50.9%, 51.1%, 48.6%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이러한 결과는 모델이 캐시 크기를 줄이더라도 상대적으로 높은 성능을 유지한다는 것을 보여 주며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손실을 최소화하면서 효과적인 압축을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Lucida Grande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AlpacaEval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은 모델 간 대화 형식의 경쟁을 평가하기 위한 지표 중 하나로 평가 모델이 다른 모델보다 더 자주 승리하는 정도를 알 수 있음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MIKV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를 평가하기 위한 용도로 사용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)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Lucida Grand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363A6-D55A-46EF-B548-5CA5220131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159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옆 표의 의미는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transformer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같은 레이어 정규화를 사용하는 시퀀스 변환 모델은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ResNet-50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같은 배치 정규화를 사용하는 인기 있는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CNN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모델보다 가중치가 훨씬 큰 경우가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910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하드웨어의 편의를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위한거지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AI(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알고리즘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편의를 위한 것이 아니다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Softmax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LayerNorm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계산되지 않는다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왜냐하면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Softmax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같은 경우는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exponential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함수가 들어가고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LayerNorm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사용하는 계산은 평균과 분산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이들의 제곱근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표준편차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포함하는데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과정에서 소수점 연산이 많이 필요하여 정수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(INT)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부동 소수점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(FP)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사용하는 것이 더 적합합니다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그림의 뜻은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가는게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아니라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타입을 왔다갔다하면서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컨버전합니다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*Layer Normalization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batch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아닌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layer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기반으로하여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Normalization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수행하게 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703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(1) Dynamic Activation of Range: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 각 층에서 토큰별 활성화 범위를 분석한 결과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토큰마다 활성화 범위가 크게 다르다는 것을 발견했다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 층에서 최대 활성화 범위는 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최소 범위는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불과합니다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활성화 범위의 차이가 크기 때문에 모든 토큰에 고정된 양자화 범위를 적용하면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작은 범위의 토큰에서 정확도가 저하된다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*Figure1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왼쪽 그래프에서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축은 토큰마다 활성화 범위를 의미한다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토큰은 자연어 처리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(NLP)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텍스트를 작은 단위로 나눈 것을 의미한다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예를 들어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문장을 단어별로 쪼갤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단어가 하나의 토큰이 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(2) Different Ranges of Neurons in Weight Matrices: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뉴런의 가중치 값들이 가지는 크기의 범위를 의미한다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행마다 가중치 값의 크기 차이가 최대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배에 달할 수 있다는 것을 발견했고 이러한 차이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INT8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양자화에서 성능 저하가 발생한다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Layer 23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보면 한참 떨어져 있는 애들을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outlier(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큰 값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하는데 이러한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outlier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표현하게 된다면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밑에 촘촘한 부분에서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Quantization error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발생한다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=&gt; outlier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표현하게 된다면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Quantization error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발생한다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작은 범위를 표현하기 힘들어진다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30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8-bit quantization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parameters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개수가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67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억개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이상이 되면 모델의 일부 특성 차원에서 발생하는 큰 값들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양자화 정밀도를 저해한다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LLM.int8()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이상치가 나타나는 특성 차원은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나머지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99.9%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차원은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비트로 계산한다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LLM.int8( 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설명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X,W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큰 크기를 가진 값과 아닌 값들은 서브 매트릭스로 분해한다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큰 값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매트릭스는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비트에서 곱해진다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8-bit Vector-wise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Cx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Cw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각 행과 열에 절대 최대값으로 스케일링하고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Xf16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Wf16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양자화한다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Int32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Outi32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역양자화해서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비트 부동소수점으로 만든다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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설명하고자 하는 것은 많지 않은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outlier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들을 무시하게 된다면 모델이 커질수록 성능이 확 죽는다는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최적의 모델을 만들기 위해서는 많은 경험과 관찰이 필요하다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이론은 따로 없다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43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항상 고정되어 있기 때문에 예측하기 쉽지만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Activation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예측하기 힘들고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outlier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들이 많기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Activation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건들지말고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Weights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 압축한다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 압축하게 된다면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GPU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적용하는데에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문제가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왜냐하면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4bit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Activation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floating 16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이기 때문에 연산을 하기 위해서는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FP16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다시 만들어서 연산해야 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행렬 연산은 거의 공짜이기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Dequantization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얼마나 빨리할 수 있는지가 관건이다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*GPU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행렬연산에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특화되어있기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때문에 문제가 안된다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89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Conventional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은 압축 안 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16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비트를 의미한다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Batch size=1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보면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배를 압축했음에도 속도가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1.4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배밖에 안된다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이유는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Dequantization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느려진다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Batch size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클수록 오히려 느려진다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왜냐하면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Dequantization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W(FP16)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연산기에 빨리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넘겨야하는데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그게 가능하지 않으니 계산할거 없이 기다리면서 놀고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30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Sparsity Ratio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얼마큼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압축했는지와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비슷한 의미다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Unstructured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보면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80%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정도를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pruning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하니까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Acceleration rate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1.0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된다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의미는 드디어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pruning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것보다 빨라진다는 의미이다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그리고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80%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이상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pruning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해야 빨라지지만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하드웨어적으로 굉장히 비효율적이다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95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90%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pruning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했으면 전송할 양이 줄어들었지만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50% pruning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Bandwidth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비효율적인 것을 알 수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블록 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가지치기된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가중치의 상대 표준 편차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변동 계수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높아질수록 희소성이 커지기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저장해야 할 데이터의 양이 줄어들더라도 낮은 메모리 대역폭이 큰 문제로 작용한다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고정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고정 압축 방식은 희소성과 관계없이 동일한 메모리 대역폭을 유지한다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5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위의 그림을 보면 총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20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개가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Unpruned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됐고 이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20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개를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E[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1800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]=4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씩 나누어서 메모리에 저장한다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위의 그림을 보면 총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20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개가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Unpruned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됐고 이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20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개를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E[</a:t>
                </a:r>
                <a:r>
                  <a:rPr lang="en-US" altLang="ko-KR" sz="1800" i="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𝑛</a:t>
                </a:r>
                <a:r>
                  <a:rPr lang="ko-KR" altLang="ko-KR" sz="1800" i="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800" i="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𝑢</a:t>
                </a:r>
                <a:r>
                  <a:rPr lang="en-US" altLang="ko-KR" sz="1800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]=4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씩 나누어서 메모리에 저장한다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87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왼쪽에 보면 모델에서 차지하는 </a:t>
            </a:r>
            <a:r>
              <a:rPr lang="en-US" altLang="ko-KR" sz="1100" dirty="0" err="1"/>
              <a:t>Matmul</a:t>
            </a:r>
            <a:r>
              <a:rPr lang="en-US" altLang="ko-KR" sz="1100" dirty="0"/>
              <a:t> </a:t>
            </a:r>
            <a:r>
              <a:rPr lang="ko-KR" altLang="en-US" sz="1100" dirty="0"/>
              <a:t>연산을 그래프로 나타낸 것인데 앞으로는 </a:t>
            </a:r>
            <a:r>
              <a:rPr lang="en-US" altLang="ko-KR" sz="1100" dirty="0"/>
              <a:t>99</a:t>
            </a:r>
            <a:r>
              <a:rPr lang="ko-KR" altLang="en-US" sz="1100" dirty="0"/>
              <a:t>프로가 될 것입니다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모델이 커질수록 </a:t>
            </a:r>
            <a:r>
              <a:rPr lang="en-US" altLang="ko-KR" sz="1100" dirty="0"/>
              <a:t>n^3 </a:t>
            </a:r>
            <a:r>
              <a:rPr lang="ko-KR" altLang="en-US" sz="1100" dirty="0"/>
              <a:t>승에 해당하는 행렬연산에 비례해 연산이 압도적으로 늘어날 것이기 때문입니다</a:t>
            </a:r>
            <a:r>
              <a:rPr lang="en-US" altLang="ko-KR" sz="1100" dirty="0"/>
              <a:t>.)</a:t>
            </a:r>
          </a:p>
          <a:p>
            <a:r>
              <a:rPr lang="en-US" altLang="ko-KR" sz="1100" dirty="0"/>
              <a:t>AI chip </a:t>
            </a:r>
            <a:r>
              <a:rPr lang="ko-KR" altLang="en-US" sz="1100" dirty="0"/>
              <a:t>설계에서는 좀 더 단순한 </a:t>
            </a:r>
            <a:r>
              <a:rPr lang="en-US" altLang="ko-KR" sz="1100" dirty="0"/>
              <a:t>RISC(</a:t>
            </a:r>
            <a:r>
              <a:rPr lang="ko-KR" altLang="en-US" sz="1100" dirty="0"/>
              <a:t>리스크로</a:t>
            </a:r>
            <a:r>
              <a:rPr lang="en-US" altLang="ko-KR" sz="1100" dirty="0"/>
              <a:t>) </a:t>
            </a:r>
            <a:r>
              <a:rPr lang="ko-KR" altLang="en-US" sz="1100" dirty="0"/>
              <a:t>구조가 바뀌었고 더 나아가 압축과 트랜스포머를 위한 소프트웨어 개발이 </a:t>
            </a:r>
            <a:r>
              <a:rPr lang="ko-KR" altLang="en-US" sz="1100" dirty="0" err="1"/>
              <a:t>중요해졌습니다</a:t>
            </a:r>
            <a:r>
              <a:rPr lang="en-US" altLang="ko-KR" sz="1100" dirty="0"/>
              <a:t>. 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94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아날로그 반도체로 매트릭스 계산을 할 수 있는데 장점은 </a:t>
            </a:r>
            <a:r>
              <a:rPr lang="en-US" altLang="ko-KR" sz="1100" dirty="0"/>
              <a:t>(area</a:t>
            </a:r>
            <a:r>
              <a:rPr lang="ko-KR" altLang="en-US" sz="1100" dirty="0"/>
              <a:t>가 큰</a:t>
            </a:r>
            <a:r>
              <a:rPr lang="en-US" altLang="ko-KR" sz="1100" dirty="0"/>
              <a:t>)</a:t>
            </a:r>
            <a:r>
              <a:rPr lang="ko-KR" altLang="en-US" sz="1100" dirty="0"/>
              <a:t>트랜지스터를 사용 </a:t>
            </a:r>
            <a:r>
              <a:rPr lang="ko-KR" altLang="en-US" sz="1100" dirty="0" err="1"/>
              <a:t>안하면서</a:t>
            </a:r>
            <a:r>
              <a:rPr lang="ko-KR" altLang="en-US" sz="1100" dirty="0"/>
              <a:t> 전력이 트랜지스터의 수백 분의 </a:t>
            </a:r>
            <a:r>
              <a:rPr lang="en-US" altLang="ko-KR" sz="1100" dirty="0"/>
              <a:t>1,</a:t>
            </a:r>
            <a:r>
              <a:rPr lang="ko-KR" altLang="en-US" sz="1100" dirty="0"/>
              <a:t> 저항은 트랜지스터의 수십 분의 </a:t>
            </a:r>
            <a:r>
              <a:rPr lang="en-US" altLang="ko-KR" sz="1100" dirty="0"/>
              <a:t>1</a:t>
            </a:r>
            <a:r>
              <a:rPr lang="ko-KR" altLang="en-US" sz="1100" dirty="0"/>
              <a:t>이라는</a:t>
            </a:r>
            <a:r>
              <a:rPr lang="en-US" altLang="ko-KR" sz="1100" dirty="0"/>
              <a:t> </a:t>
            </a:r>
            <a:r>
              <a:rPr lang="ko-KR" altLang="en-US" sz="1100" dirty="0"/>
              <a:t>것입니다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문제는 저항 값이 만들 때마다</a:t>
            </a:r>
            <a:r>
              <a:rPr lang="en-US" altLang="ko-KR" sz="1100" dirty="0"/>
              <a:t>, chip</a:t>
            </a:r>
            <a:r>
              <a:rPr lang="ko-KR" altLang="en-US" sz="1100" dirty="0"/>
              <a:t>마다</a:t>
            </a:r>
            <a:r>
              <a:rPr lang="en-US" altLang="ko-KR" sz="1100" dirty="0"/>
              <a:t>, maker</a:t>
            </a:r>
            <a:r>
              <a:rPr lang="ko-KR" altLang="en-US" sz="1100" dirty="0"/>
              <a:t>마다</a:t>
            </a:r>
            <a:r>
              <a:rPr lang="en-US" altLang="ko-KR" sz="1100" dirty="0"/>
              <a:t>, </a:t>
            </a:r>
            <a:r>
              <a:rPr lang="ko-KR" altLang="en-US" sz="1100" dirty="0"/>
              <a:t>온도마다</a:t>
            </a:r>
            <a:r>
              <a:rPr lang="en-US" altLang="ko-KR" sz="1100" dirty="0"/>
              <a:t>, </a:t>
            </a:r>
            <a:r>
              <a:rPr lang="ko-KR" altLang="en-US" sz="1100" dirty="0"/>
              <a:t>시간마다 다르다는 것입니다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그래서 두 사람이 만든 결과값이 완전히 다를 수 있고 </a:t>
            </a:r>
            <a:r>
              <a:rPr lang="ko-KR" altLang="en-US" sz="1100" dirty="0" err="1"/>
              <a:t>테스팅할</a:t>
            </a:r>
            <a:r>
              <a:rPr lang="ko-KR" altLang="en-US" sz="1100" dirty="0"/>
              <a:t> 방법이 없습니다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40</a:t>
            </a:r>
            <a:r>
              <a:rPr lang="ko-KR" altLang="en-US" sz="1100" dirty="0"/>
              <a:t>년 전의 문제가 해결되지 않았지만 </a:t>
            </a:r>
            <a:r>
              <a:rPr lang="en-US" altLang="ko-KR" sz="1100" dirty="0"/>
              <a:t>PIM(Processing in memory), </a:t>
            </a:r>
            <a:r>
              <a:rPr lang="ko-KR" altLang="en-US" sz="1100" dirty="0" err="1"/>
              <a:t>뉴로모픽</a:t>
            </a:r>
            <a:r>
              <a:rPr lang="ko-KR" altLang="en-US" sz="1100" dirty="0"/>
              <a:t> 반도체에 대한 관심은 다시 커지고 있습니다</a:t>
            </a:r>
            <a:r>
              <a:rPr lang="en-US" altLang="ko-KR" sz="1100" dirty="0"/>
              <a:t>.  </a:t>
            </a:r>
          </a:p>
          <a:p>
            <a:endParaRPr lang="en-US" altLang="ko-KR" sz="1100" dirty="0"/>
          </a:p>
          <a:p>
            <a:r>
              <a:rPr lang="ko-KR" altLang="en-US" sz="1100" dirty="0"/>
              <a:t>또한</a:t>
            </a:r>
            <a:r>
              <a:rPr lang="en-US" altLang="ko-KR" sz="1100" dirty="0"/>
              <a:t> </a:t>
            </a:r>
            <a:r>
              <a:rPr lang="ko-KR" altLang="en-US" sz="1100" dirty="0"/>
              <a:t>현재의</a:t>
            </a:r>
            <a:r>
              <a:rPr lang="en-US" altLang="ko-KR" sz="1100" dirty="0"/>
              <a:t> AI</a:t>
            </a:r>
            <a:r>
              <a:rPr lang="ko-KR" altLang="en-US" sz="1100" dirty="0"/>
              <a:t> </a:t>
            </a:r>
            <a:r>
              <a:rPr lang="en-US" altLang="ko-KR" sz="1100" dirty="0"/>
              <a:t>chip </a:t>
            </a:r>
            <a:r>
              <a:rPr lang="ko-KR" altLang="en-US" sz="1100" dirty="0"/>
              <a:t>지향점은 압축 기술을 잘 </a:t>
            </a:r>
            <a:r>
              <a:rPr lang="ko-KR" altLang="en-US" sz="1100" dirty="0" err="1"/>
              <a:t>서포트하는</a:t>
            </a:r>
            <a:r>
              <a:rPr lang="ko-KR" altLang="en-US" sz="1100" dirty="0"/>
              <a:t> 반도체입니다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앞서 언급한 </a:t>
            </a:r>
            <a:r>
              <a:rPr lang="en-US" altLang="ko-KR" sz="1100" dirty="0"/>
              <a:t>quantization</a:t>
            </a:r>
            <a:r>
              <a:rPr lang="ko-KR" altLang="en-US" sz="1100" dirty="0"/>
              <a:t>과 </a:t>
            </a:r>
            <a:r>
              <a:rPr lang="en-US" altLang="ko-KR" sz="1100" dirty="0"/>
              <a:t>pruning</a:t>
            </a:r>
            <a:r>
              <a:rPr lang="ko-KR" altLang="en-US" sz="1100" dirty="0"/>
              <a:t>은 현실적으로 적용해봤을 때 느리고</a:t>
            </a:r>
            <a:r>
              <a:rPr lang="en-US" altLang="ko-KR" sz="1100" dirty="0"/>
              <a:t>, </a:t>
            </a:r>
            <a:r>
              <a:rPr lang="ko-KR" altLang="en-US" sz="1100" dirty="0"/>
              <a:t>압축 기술을 사용하지 않은 경우 트레이닝에서는 </a:t>
            </a:r>
            <a:r>
              <a:rPr lang="en-US" altLang="ko-KR" sz="1100" dirty="0"/>
              <a:t>100</a:t>
            </a:r>
            <a:r>
              <a:rPr lang="ko-KR" altLang="en-US" sz="1100" dirty="0"/>
              <a:t>배의 </a:t>
            </a:r>
            <a:r>
              <a:rPr lang="ko-KR" altLang="en-US" sz="1100" dirty="0" err="1"/>
              <a:t>리던던시</a:t>
            </a:r>
            <a:r>
              <a:rPr lang="en-US" altLang="ko-KR" sz="1100" dirty="0"/>
              <a:t>(redundancy</a:t>
            </a:r>
            <a:r>
              <a:rPr lang="ko-KR" altLang="en-US" sz="1100" dirty="0"/>
              <a:t> 중복</a:t>
            </a:r>
            <a:r>
              <a:rPr lang="en-US" altLang="ko-KR" sz="1100" dirty="0"/>
              <a:t>)</a:t>
            </a:r>
            <a:r>
              <a:rPr lang="ko-KR" altLang="en-US" sz="1100" dirty="0"/>
              <a:t>이 있기 때문입니다</a:t>
            </a:r>
            <a:r>
              <a:rPr lang="en-US" altLang="ko-KR" sz="1100" dirty="0"/>
              <a:t>. 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71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그 일례로 </a:t>
            </a:r>
            <a:r>
              <a:rPr lang="en-US" altLang="ko-KR" sz="1100" dirty="0"/>
              <a:t>Quantization forma</a:t>
            </a:r>
            <a:r>
              <a:rPr lang="ko-KR" altLang="en-US" sz="1100" dirty="0"/>
              <a:t>과 그 </a:t>
            </a:r>
            <a:r>
              <a:rPr lang="en-US" altLang="ko-KR" sz="1100" dirty="0"/>
              <a:t>forma</a:t>
            </a:r>
            <a:r>
              <a:rPr lang="ko-KR" altLang="en-US" sz="1100" dirty="0"/>
              <a:t>을 고려한 하드웨어 디자인을 알아보겠습니다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전에 </a:t>
            </a:r>
            <a:r>
              <a:rPr lang="en-US" altLang="ko-KR" sz="1100" dirty="0"/>
              <a:t>XNOR-Net</a:t>
            </a:r>
            <a:r>
              <a:rPr lang="ko-KR" altLang="en-US" sz="1100" dirty="0"/>
              <a:t>의 경우 </a:t>
            </a:r>
            <a:r>
              <a:rPr lang="en-US" altLang="ko-KR" sz="1100" dirty="0"/>
              <a:t>weight W</a:t>
            </a:r>
            <a:r>
              <a:rPr lang="ko-KR" altLang="en-US" sz="1100" dirty="0"/>
              <a:t>를 스케일링 </a:t>
            </a:r>
            <a:r>
              <a:rPr lang="ko-KR" altLang="en-US" sz="1100" dirty="0" err="1"/>
              <a:t>팩터</a:t>
            </a:r>
            <a:r>
              <a:rPr lang="en-US" altLang="ko-KR" sz="1100" dirty="0"/>
              <a:t>, </a:t>
            </a:r>
            <a:r>
              <a:rPr lang="ko-KR" altLang="en-US" sz="1100" dirty="0"/>
              <a:t>알파 곱하기</a:t>
            </a:r>
            <a:r>
              <a:rPr lang="en-US" altLang="ko-KR" sz="1100" dirty="0"/>
              <a:t> B </a:t>
            </a:r>
            <a:r>
              <a:rPr lang="ko-KR" altLang="en-US" sz="1100" dirty="0"/>
              <a:t>즉 </a:t>
            </a:r>
            <a:r>
              <a:rPr lang="en-US" altLang="ko-KR" sz="1100" dirty="0"/>
              <a:t>Binarized weight</a:t>
            </a:r>
            <a:r>
              <a:rPr lang="ko-KR" altLang="en-US" sz="1100" dirty="0"/>
              <a:t>로 근사했는데요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여기서는 </a:t>
            </a:r>
            <a:r>
              <a:rPr lang="en-US" altLang="ko-KR" sz="1100" dirty="0"/>
              <a:t>quantization bit </a:t>
            </a:r>
            <a:r>
              <a:rPr lang="ko-KR" altLang="en-US" sz="1100" dirty="0"/>
              <a:t>수의 스케일링 </a:t>
            </a:r>
            <a:r>
              <a:rPr lang="ko-KR" altLang="en-US" sz="1100" dirty="0" err="1"/>
              <a:t>팩터가</a:t>
            </a:r>
            <a:r>
              <a:rPr lang="ko-KR" altLang="en-US" sz="1100" dirty="0"/>
              <a:t> 있고 그 합산으로 </a:t>
            </a:r>
            <a:r>
              <a:rPr lang="en-US" altLang="ko-KR" sz="1100" dirty="0"/>
              <a:t>w</a:t>
            </a:r>
            <a:r>
              <a:rPr lang="ko-KR" altLang="en-US" sz="1100" dirty="0"/>
              <a:t>를 근사합니다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하나의 가중치 행렬을 여러 개의 </a:t>
            </a:r>
            <a:r>
              <a:rPr lang="en-US" altLang="ko-KR" sz="1100" dirty="0"/>
              <a:t>+1, -1</a:t>
            </a:r>
            <a:r>
              <a:rPr lang="ko-KR" altLang="en-US" sz="1100" dirty="0"/>
              <a:t>로 이루어진 행렬로 나누었다고 생각하면 됩니다</a:t>
            </a:r>
            <a:r>
              <a:rPr lang="en-US" altLang="ko-KR" sz="1100" dirty="0"/>
              <a:t>.)</a:t>
            </a:r>
          </a:p>
          <a:p>
            <a:r>
              <a:rPr lang="ko-KR" altLang="en-US" sz="1100" dirty="0"/>
              <a:t>스케일링 </a:t>
            </a:r>
            <a:r>
              <a:rPr lang="ko-KR" altLang="en-US" sz="1100" dirty="0" err="1"/>
              <a:t>팩터를</a:t>
            </a:r>
            <a:r>
              <a:rPr lang="ko-KR" altLang="en-US" sz="1100" dirty="0"/>
              <a:t> 계산하는 방법은 가운데의 </a:t>
            </a:r>
            <a:r>
              <a:rPr lang="en-US" altLang="ko-KR" sz="1100" dirty="0" err="1"/>
              <a:t>argmin</a:t>
            </a:r>
            <a:r>
              <a:rPr lang="ko-KR" altLang="en-US" sz="1100" dirty="0"/>
              <a:t> 함수로 계산합니다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추가 설명</a:t>
            </a:r>
            <a:r>
              <a:rPr lang="en-US" altLang="ko-KR" sz="1100" dirty="0"/>
              <a:t>: q=1</a:t>
            </a:r>
            <a:r>
              <a:rPr lang="ko-KR" altLang="en-US" sz="1100" dirty="0"/>
              <a:t>일 경우 그냥 계산</a:t>
            </a:r>
            <a:r>
              <a:rPr lang="en-US" altLang="ko-KR" sz="1100" dirty="0"/>
              <a:t>, </a:t>
            </a:r>
            <a:r>
              <a:rPr lang="ko-KR" altLang="en-US" sz="1100" dirty="0"/>
              <a:t>그 이상부터는 </a:t>
            </a:r>
            <a:r>
              <a:rPr lang="en-US" altLang="ko-KR" sz="1100" dirty="0"/>
              <a:t>greedy approximation </a:t>
            </a:r>
            <a:r>
              <a:rPr lang="ko-KR" altLang="en-US" sz="1100" dirty="0"/>
              <a:t>같은 </a:t>
            </a:r>
            <a:r>
              <a:rPr lang="ko-KR" altLang="en-US" sz="1100" dirty="0" err="1"/>
              <a:t>휴리스틱한</a:t>
            </a:r>
            <a:r>
              <a:rPr lang="ko-KR" altLang="en-US" sz="1100" dirty="0"/>
              <a:t> 방법으로 계산합니다</a:t>
            </a:r>
            <a:r>
              <a:rPr lang="en-US" altLang="ko-KR" sz="1100" dirty="0"/>
              <a:t>. Q=1 </a:t>
            </a:r>
            <a:r>
              <a:rPr lang="ko-KR" altLang="en-US" sz="1100" dirty="0"/>
              <a:t>일 경우 알파</a:t>
            </a:r>
            <a:r>
              <a:rPr lang="en-US" altLang="ko-KR" sz="1100" dirty="0"/>
              <a:t>1</a:t>
            </a:r>
            <a:r>
              <a:rPr lang="en-US" altLang="ko-KR" sz="1600" dirty="0"/>
              <a:t>, B1</a:t>
            </a:r>
            <a:r>
              <a:rPr lang="ko-KR" altLang="en-US" sz="1600" b="0" i="0" dirty="0">
                <a:solidFill>
                  <a:srgbClr val="EAEAEA"/>
                </a:solidFill>
                <a:effectLst/>
                <a:latin typeface="Iropke Batang"/>
              </a:rPr>
              <a:t> 값 먼저 구하고 나서</a:t>
            </a:r>
            <a:r>
              <a:rPr lang="en-US" altLang="ko-KR" sz="1600" b="0" i="0" dirty="0">
                <a:solidFill>
                  <a:srgbClr val="EAEAEA"/>
                </a:solidFill>
                <a:effectLst/>
                <a:latin typeface="Iropke Batang"/>
              </a:rPr>
              <a:t>, </a:t>
            </a:r>
            <a:r>
              <a:rPr lang="en-US" altLang="ko-KR" sz="1600" dirty="0"/>
              <a:t>q=2</a:t>
            </a:r>
            <a:r>
              <a:rPr lang="ko-KR" altLang="en-US" sz="1600" b="0" i="0" dirty="0">
                <a:solidFill>
                  <a:srgbClr val="EAEAEA"/>
                </a:solidFill>
                <a:effectLst/>
                <a:latin typeface="Iropke Batang"/>
              </a:rPr>
              <a:t> 경우의 알파</a:t>
            </a:r>
            <a:r>
              <a:rPr lang="en-US" altLang="ko-KR" sz="1600" b="0" i="0" dirty="0">
                <a:solidFill>
                  <a:srgbClr val="EAEAEA"/>
                </a:solidFill>
                <a:effectLst/>
                <a:latin typeface="Iropke Batang"/>
              </a:rPr>
              <a:t>2</a:t>
            </a:r>
            <a:r>
              <a:rPr lang="ko-KR" altLang="en-US" sz="1600" b="0" i="0" dirty="0">
                <a:solidFill>
                  <a:srgbClr val="EAEAEA"/>
                </a:solidFill>
                <a:effectLst/>
                <a:latin typeface="Iropke Batang"/>
              </a:rPr>
              <a:t>를 구하는 식으로 단계별 전개</a:t>
            </a:r>
            <a:r>
              <a:rPr lang="en-US" altLang="ko-KR" sz="1600" b="0" i="0" dirty="0">
                <a:solidFill>
                  <a:srgbClr val="EAEAEA"/>
                </a:solidFill>
                <a:effectLst/>
                <a:latin typeface="Iropke Batang"/>
              </a:rPr>
              <a:t>.</a:t>
            </a:r>
            <a:r>
              <a:rPr lang="en-US" altLang="ko-KR" sz="1100" dirty="0"/>
              <a:t> )</a:t>
            </a:r>
          </a:p>
          <a:p>
            <a:r>
              <a:rPr lang="ko-KR" altLang="en-US" sz="1100" dirty="0"/>
              <a:t>오른쪽 예시를 보면 두 번째</a:t>
            </a:r>
            <a:r>
              <a:rPr lang="en-US" altLang="ko-KR" sz="1100" dirty="0"/>
              <a:t>, </a:t>
            </a:r>
            <a:r>
              <a:rPr lang="ko-KR" altLang="en-US" sz="1100" dirty="0"/>
              <a:t>세 번째 알파 값을 구할수록 원래의 오리지널 </a:t>
            </a:r>
            <a:r>
              <a:rPr lang="en-US" altLang="ko-KR" sz="1100" dirty="0"/>
              <a:t>W</a:t>
            </a:r>
            <a:r>
              <a:rPr lang="ko-KR" altLang="en-US" sz="1100" dirty="0"/>
              <a:t>를 더 잘 표현할 수 있고 따라서 </a:t>
            </a:r>
            <a:r>
              <a:rPr lang="en-US" altLang="ko-KR" sz="1100" dirty="0"/>
              <a:t>MSE</a:t>
            </a:r>
            <a:r>
              <a:rPr lang="ko-KR" altLang="en-US" sz="1100" dirty="0"/>
              <a:t> 오류가 줄어듦을 확인할 수 있습니다</a:t>
            </a:r>
            <a:r>
              <a:rPr lang="en-US" altLang="ko-KR" sz="1100" dirty="0"/>
              <a:t>. </a:t>
            </a:r>
          </a:p>
          <a:p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60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/>
              <a:t>BCQ format</a:t>
            </a:r>
            <a:r>
              <a:rPr lang="ko-KR" altLang="en-US" sz="1100" dirty="0"/>
              <a:t>은 더 적은 곱셈을 가능하게 하고 </a:t>
            </a:r>
            <a:r>
              <a:rPr lang="en-US" altLang="ko-KR" sz="1100" dirty="0"/>
              <a:t>FP </a:t>
            </a:r>
            <a:r>
              <a:rPr lang="ko-KR" altLang="en-US" sz="1100" dirty="0"/>
              <a:t>덧셈 대신 정수 덧셈을 가능하게 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err="1"/>
              <a:t>iFPU</a:t>
            </a:r>
            <a:r>
              <a:rPr lang="ko-KR" altLang="en-US" sz="1100" dirty="0"/>
              <a:t>는 이렇게 </a:t>
            </a:r>
            <a:r>
              <a:rPr lang="en-US" altLang="ko-KR" sz="1100" dirty="0"/>
              <a:t>FP based scheme </a:t>
            </a:r>
            <a:r>
              <a:rPr lang="ko-KR" altLang="en-US" sz="1100" dirty="0"/>
              <a:t>이 아니라 정수 </a:t>
            </a:r>
            <a:r>
              <a:rPr lang="en-US" altLang="ko-KR" sz="1100" dirty="0"/>
              <a:t>based </a:t>
            </a:r>
            <a:r>
              <a:rPr lang="en-US" altLang="ko-KR" sz="1100" dirty="0" err="1"/>
              <a:t>schem</a:t>
            </a:r>
            <a:r>
              <a:rPr lang="ko-KR" altLang="en-US" sz="1100" dirty="0"/>
              <a:t>을</a:t>
            </a:r>
            <a:r>
              <a:rPr lang="en-US" altLang="ko-KR" sz="1100" dirty="0"/>
              <a:t> </a:t>
            </a:r>
            <a:r>
              <a:rPr lang="ko-KR" altLang="en-US" sz="1100" dirty="0"/>
              <a:t>반영한 하드웨어입니다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왼쪽 </a:t>
            </a:r>
            <a:r>
              <a:rPr lang="en-US" altLang="ko-KR" sz="1100" dirty="0"/>
              <a:t>a </a:t>
            </a:r>
            <a:r>
              <a:rPr lang="ko-KR" altLang="en-US" sz="1100" dirty="0"/>
              <a:t>방식이 우리가 흔히 </a:t>
            </a:r>
            <a:r>
              <a:rPr lang="en-US" altLang="ko-KR" sz="1100" dirty="0"/>
              <a:t>FP computation</a:t>
            </a:r>
            <a:r>
              <a:rPr lang="ko-KR" altLang="en-US" sz="1100" dirty="0"/>
              <a:t>을 하는 방식이고 </a:t>
            </a:r>
            <a:r>
              <a:rPr lang="en-US" altLang="ko-KR" sz="1100" dirty="0"/>
              <a:t>b</a:t>
            </a:r>
            <a:r>
              <a:rPr lang="ko-KR" altLang="en-US" sz="1100" dirty="0"/>
              <a:t>가</a:t>
            </a:r>
            <a:r>
              <a:rPr lang="en-US" altLang="ko-KR" sz="1100" dirty="0"/>
              <a:t> </a:t>
            </a:r>
            <a:r>
              <a:rPr lang="ko-KR" altLang="en-US" sz="1100" dirty="0"/>
              <a:t>고안된 방식인데 지수를 먼저 통일하는 </a:t>
            </a:r>
            <a:r>
              <a:rPr lang="en-US" altLang="ko-KR" sz="1100" dirty="0"/>
              <a:t>pre-aligning</a:t>
            </a:r>
            <a:r>
              <a:rPr lang="ko-KR" altLang="en-US" sz="1100" dirty="0"/>
              <a:t>을 하고 버림을 해주는데 약간의 오차는 감안합니다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원래의 방식에도 </a:t>
            </a:r>
            <a:r>
              <a:rPr lang="en-US" altLang="ko-KR" sz="1100" dirty="0"/>
              <a:t>source of error</a:t>
            </a:r>
            <a:r>
              <a:rPr lang="ko-KR" altLang="en-US" sz="1100" dirty="0"/>
              <a:t>가 있으며 불가피하다</a:t>
            </a:r>
            <a:r>
              <a:rPr lang="en-US" altLang="ko-KR" sz="1100" dirty="0"/>
              <a:t>.)</a:t>
            </a:r>
          </a:p>
          <a:p>
            <a:r>
              <a:rPr lang="ko-KR" altLang="en-US" sz="1100" dirty="0"/>
              <a:t>아래 </a:t>
            </a:r>
            <a:r>
              <a:rPr lang="en-US" altLang="ko-KR" sz="1100" dirty="0"/>
              <a:t>figure</a:t>
            </a:r>
            <a:r>
              <a:rPr lang="ko-KR" altLang="en-US" sz="1100" dirty="0"/>
              <a:t>는 위의 고안된 방식으로 </a:t>
            </a:r>
            <a:r>
              <a:rPr lang="en-US" altLang="ko-KR" sz="1100" dirty="0" err="1"/>
              <a:t>MatMul</a:t>
            </a:r>
            <a:r>
              <a:rPr lang="ko-KR" altLang="en-US" sz="1100" dirty="0"/>
              <a:t>을 수행했을 때의 예시입니다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(pre</a:t>
            </a:r>
            <a:r>
              <a:rPr lang="ko-KR" altLang="en-US" sz="1100" dirty="0"/>
              <a:t> </a:t>
            </a:r>
            <a:r>
              <a:rPr lang="en-US" altLang="ko-KR" sz="1100" dirty="0"/>
              <a:t>align</a:t>
            </a:r>
            <a:r>
              <a:rPr lang="ko-KR" altLang="en-US" sz="1100" dirty="0"/>
              <a:t>을 하고 </a:t>
            </a:r>
            <a:r>
              <a:rPr lang="en-US" altLang="ko-KR" sz="1100" dirty="0"/>
              <a:t>integer </a:t>
            </a:r>
            <a:r>
              <a:rPr lang="ko-KR" altLang="en-US" sz="1100" dirty="0"/>
              <a:t>덧셈을 합니다</a:t>
            </a:r>
            <a:r>
              <a:rPr lang="en-US" altLang="ko-KR" sz="1100" dirty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83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 err="1"/>
              <a:t>iFPU</a:t>
            </a:r>
            <a:r>
              <a:rPr lang="ko-KR" altLang="en-US" sz="1100" dirty="0"/>
              <a:t>는 이전과 같은 </a:t>
            </a:r>
            <a:r>
              <a:rPr lang="en-US" altLang="ko-KR" sz="1100" dirty="0"/>
              <a:t>weight-only quantized DNN</a:t>
            </a:r>
            <a:r>
              <a:rPr lang="ko-KR" altLang="en-US" sz="1100" dirty="0"/>
              <a:t>을 효과적으로 계산할 수 있는 하드웨어입니다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이전의 </a:t>
            </a:r>
            <a:r>
              <a:rPr lang="en-US" altLang="ko-KR" sz="1100" dirty="0"/>
              <a:t>FPU</a:t>
            </a:r>
            <a:r>
              <a:rPr lang="ko-KR" altLang="en-US" sz="1100" dirty="0"/>
              <a:t> 디자인과 비교하면 </a:t>
            </a:r>
            <a:r>
              <a:rPr lang="en-US" altLang="ko-KR" sz="1100" dirty="0"/>
              <a:t>6.4</a:t>
            </a:r>
            <a:r>
              <a:rPr lang="ko-KR" altLang="en-US" sz="1100" dirty="0"/>
              <a:t>배의 에너지 효율과 </a:t>
            </a:r>
            <a:r>
              <a:rPr lang="en-US" altLang="ko-KR" sz="1100" dirty="0"/>
              <a:t>7.9</a:t>
            </a:r>
            <a:r>
              <a:rPr lang="ko-KR" altLang="en-US" sz="1100" dirty="0"/>
              <a:t>배의 </a:t>
            </a:r>
            <a:r>
              <a:rPr lang="en-US" altLang="ko-KR" sz="1100" dirty="0"/>
              <a:t>throughput-per-area</a:t>
            </a:r>
            <a:r>
              <a:rPr lang="ko-KR" altLang="en-US" sz="1100" dirty="0"/>
              <a:t>를 얻을 수 있습니다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추가 설명</a:t>
            </a:r>
            <a:r>
              <a:rPr lang="en-US" altLang="ko-KR" sz="1100" dirty="0"/>
              <a:t>: Barrel Shifter</a:t>
            </a:r>
            <a:r>
              <a:rPr lang="ko-KR" altLang="en-US" sz="1100" dirty="0"/>
              <a:t>에서 </a:t>
            </a:r>
            <a:r>
              <a:rPr lang="en-US" altLang="ko-KR" sz="1100" dirty="0"/>
              <a:t>Sequential Simple Shifter</a:t>
            </a:r>
            <a:r>
              <a:rPr lang="ko-KR" altLang="en-US" sz="1100" dirty="0"/>
              <a:t>로 바뀌면서 </a:t>
            </a:r>
            <a:r>
              <a:rPr lang="en-US" altLang="ko-KR" sz="1100" dirty="0"/>
              <a:t>area</a:t>
            </a:r>
            <a:r>
              <a:rPr lang="ko-KR" altLang="en-US" sz="1100" dirty="0"/>
              <a:t>에서 큰 부분을 차지하던 </a:t>
            </a:r>
            <a:r>
              <a:rPr lang="en-US" altLang="ko-KR" sz="1100" dirty="0"/>
              <a:t>shifter</a:t>
            </a:r>
            <a:r>
              <a:rPr lang="ko-KR" altLang="en-US" sz="1100" dirty="0"/>
              <a:t>의 크기가 작아집니다</a:t>
            </a:r>
            <a:r>
              <a:rPr lang="en-US" altLang="ko-KR" sz="1100" dirty="0"/>
              <a:t>. 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1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/>
              <a:t>AI</a:t>
            </a:r>
            <a:r>
              <a:rPr lang="ko-KR" altLang="en-US" sz="1100" dirty="0"/>
              <a:t> </a:t>
            </a:r>
            <a:r>
              <a:rPr lang="en-US" altLang="ko-KR" sz="1100" dirty="0"/>
              <a:t>chip</a:t>
            </a:r>
            <a:r>
              <a:rPr lang="ko-KR" altLang="en-US" sz="1100" dirty="0"/>
              <a:t>에서의 두 가지 핵심 원리는 하나</a:t>
            </a:r>
            <a:r>
              <a:rPr lang="en-US" altLang="ko-KR" sz="1100" dirty="0"/>
              <a:t>, bit</a:t>
            </a:r>
            <a:r>
              <a:rPr lang="ko-KR" altLang="en-US" sz="1100" dirty="0"/>
              <a:t> 수를 줄이고 부동 소수점 연산을 줄이는 것이고 하나는 데이터의 이동을 최소화하는 것입니다</a:t>
            </a:r>
            <a:r>
              <a:rPr lang="en-US" altLang="ko-KR" sz="1100" dirty="0"/>
              <a:t>. (</a:t>
            </a:r>
            <a:r>
              <a:rPr lang="ko-KR" altLang="en-US" sz="1100" dirty="0"/>
              <a:t>데이터를 </a:t>
            </a:r>
            <a:r>
              <a:rPr lang="en-US" altLang="ko-KR" sz="1100" dirty="0"/>
              <a:t>fetch </a:t>
            </a:r>
            <a:r>
              <a:rPr lang="ko-KR" altLang="en-US" sz="1100" dirty="0"/>
              <a:t>하는 것이 </a:t>
            </a:r>
            <a:r>
              <a:rPr lang="en-US" altLang="ko-KR" sz="1100" dirty="0"/>
              <a:t>computing</a:t>
            </a:r>
            <a:r>
              <a:rPr lang="ko-KR" altLang="en-US" sz="1100" dirty="0"/>
              <a:t> 하는 것보다 큰 비용이 들기 때문입니다</a:t>
            </a:r>
            <a:r>
              <a:rPr lang="en-US" altLang="ko-KR" sz="1100" dirty="0"/>
              <a:t>.)</a:t>
            </a:r>
          </a:p>
          <a:p>
            <a:r>
              <a:rPr lang="ko-KR" altLang="en-US" sz="1100" dirty="0"/>
              <a:t>오른쪽 그래프는 </a:t>
            </a:r>
            <a:r>
              <a:rPr lang="en-US" altLang="ko-KR" sz="1100" dirty="0"/>
              <a:t>3</a:t>
            </a:r>
            <a:r>
              <a:rPr lang="ko-KR" altLang="en-US" sz="1100" dirty="0"/>
              <a:t>년마다 </a:t>
            </a:r>
            <a:r>
              <a:rPr lang="en-US" altLang="ko-KR" sz="1100" dirty="0"/>
              <a:t>bit</a:t>
            </a:r>
            <a:r>
              <a:rPr lang="ko-KR" altLang="en-US" sz="1100" dirty="0"/>
              <a:t>수를 반으로 감소시켜 연구한 과정입니다</a:t>
            </a:r>
            <a:r>
              <a:rPr lang="en-US" altLang="ko-KR" sz="1100" dirty="0"/>
              <a:t>. IBM</a:t>
            </a:r>
            <a:r>
              <a:rPr lang="ko-KR" altLang="en-US" sz="1100" dirty="0"/>
              <a:t>의 </a:t>
            </a:r>
            <a:r>
              <a:rPr lang="en-US" altLang="ko-KR" sz="1100" dirty="0"/>
              <a:t>AI chip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여여러</a:t>
            </a:r>
            <a:r>
              <a:rPr lang="ko-KR" altLang="en-US" sz="1100" dirty="0"/>
              <a:t> </a:t>
            </a:r>
            <a:r>
              <a:rPr lang="en-US" altLang="ko-KR" sz="1100" dirty="0"/>
              <a:t>AI </a:t>
            </a:r>
            <a:r>
              <a:rPr lang="ko-KR" altLang="en-US" sz="1100" dirty="0"/>
              <a:t>모델에 </a:t>
            </a:r>
            <a:r>
              <a:rPr lang="en-US" altLang="ko-KR" sz="1100" dirty="0"/>
              <a:t>8bit training </a:t>
            </a:r>
            <a:r>
              <a:rPr lang="ko-KR" altLang="en-US" sz="1100" dirty="0"/>
              <a:t>과 </a:t>
            </a:r>
            <a:r>
              <a:rPr lang="en-US" altLang="ko-KR" sz="1100" dirty="0"/>
              <a:t>4bit</a:t>
            </a:r>
            <a:r>
              <a:rPr lang="ko-KR" altLang="en-US" sz="1100" dirty="0"/>
              <a:t> </a:t>
            </a:r>
            <a:r>
              <a:rPr lang="en-US" altLang="ko-KR" sz="1100" dirty="0"/>
              <a:t>inference</a:t>
            </a:r>
            <a:r>
              <a:rPr lang="ko-KR" altLang="en-US" sz="1100" dirty="0"/>
              <a:t>를 했을 때 모델 정확도 감소가 없었습니다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세로 축은 </a:t>
            </a:r>
            <a:r>
              <a:rPr lang="en-US" altLang="ko-KR" sz="1100" dirty="0"/>
              <a:t>bit</a:t>
            </a:r>
            <a:r>
              <a:rPr lang="ko-KR" altLang="en-US" sz="1100" dirty="0"/>
              <a:t> 수를 의미하는 것으로 이해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행렬 곱에 </a:t>
            </a:r>
            <a:r>
              <a:rPr lang="ko-KR" altLang="en-US" sz="1100" dirty="0" err="1"/>
              <a:t>최적화던</a:t>
            </a:r>
            <a:r>
              <a:rPr lang="ko-KR" altLang="en-US" sz="1100" dirty="0"/>
              <a:t> 아키텍처 고안으로 구글 </a:t>
            </a:r>
            <a:r>
              <a:rPr lang="en-US" altLang="ko-KR" sz="1100" dirty="0"/>
              <a:t>TPU</a:t>
            </a:r>
            <a:r>
              <a:rPr lang="ko-KR" altLang="en-US" sz="1100" dirty="0"/>
              <a:t>를 생산했습니다</a:t>
            </a:r>
            <a:r>
              <a:rPr lang="en-US" altLang="ko-KR" sz="1100" dirty="0"/>
              <a:t>. TPU</a:t>
            </a:r>
            <a:r>
              <a:rPr lang="ko-KR" altLang="en-US" sz="1100" dirty="0"/>
              <a:t>는 </a:t>
            </a:r>
            <a:r>
              <a:rPr lang="en-US" altLang="ko-KR" sz="1100" dirty="0"/>
              <a:t>INT8 </a:t>
            </a:r>
            <a:r>
              <a:rPr lang="ko-KR" altLang="en-US" sz="1100" dirty="0"/>
              <a:t>계산에 기반합니다</a:t>
            </a:r>
            <a:r>
              <a:rPr lang="en-US" altLang="ko-KR" sz="1100" dirty="0"/>
              <a:t>. </a:t>
            </a:r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32124-6EC6-43C3-BD2F-F4850F49A6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4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을 기반으로 서비스를 배포할 때 효율적인 </a:t>
            </a:r>
            <a:r>
              <a:rPr lang="en-US" altLang="ko-KR" dirty="0"/>
              <a:t>inference </a:t>
            </a:r>
            <a:r>
              <a:rPr lang="ko-KR" altLang="en-US" dirty="0"/>
              <a:t>시스템을 만들기 위한 두 가지 방식이 있는데</a:t>
            </a:r>
            <a:endParaRPr lang="en-US" altLang="ko-KR" dirty="0"/>
          </a:p>
          <a:p>
            <a:r>
              <a:rPr lang="ko-KR" altLang="en-US" dirty="0"/>
              <a:t>배치 사이즈를 늘려 한번에 처리하는 처리량을 높이는 것과 배치당 하나씩 처리하는 방식의 장단점을 알아보겠습니다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단순하게 예시를 들면</a:t>
            </a:r>
            <a:r>
              <a:rPr lang="en-US" altLang="ko-KR" dirty="0"/>
              <a:t>, </a:t>
            </a:r>
            <a:r>
              <a:rPr lang="ko-KR" altLang="en-US" dirty="0"/>
              <a:t>배차 시간이 </a:t>
            </a:r>
            <a:r>
              <a:rPr lang="en-US" altLang="ko-KR" dirty="0"/>
              <a:t>30</a:t>
            </a:r>
            <a:r>
              <a:rPr lang="ko-KR" altLang="en-US" dirty="0"/>
              <a:t>분 간격인 버스와 </a:t>
            </a:r>
            <a:r>
              <a:rPr lang="en-US" altLang="ko-KR" dirty="0"/>
              <a:t>10</a:t>
            </a:r>
            <a:r>
              <a:rPr lang="ko-KR" altLang="en-US" dirty="0"/>
              <a:t>분 간격인 버스로 생각할 수 있음</a:t>
            </a:r>
            <a:r>
              <a:rPr lang="en-US" altLang="ko-KR" dirty="0"/>
              <a:t>(</a:t>
            </a:r>
            <a:r>
              <a:rPr lang="ko-KR" altLang="en-US" dirty="0"/>
              <a:t>각각 왼쪽과 오른쪽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전자의 경우 왼쪽과 같이 손님을 많이 태울 수 있는 대신 시간 지연이 발생함</a:t>
            </a:r>
            <a:r>
              <a:rPr lang="en-US" altLang="ko-KR" dirty="0"/>
              <a:t>(</a:t>
            </a:r>
            <a:r>
              <a:rPr lang="ko-KR" altLang="en-US" dirty="0"/>
              <a:t>다만 규모가 큰 </a:t>
            </a:r>
            <a:r>
              <a:rPr lang="en-US" altLang="ko-KR" dirty="0" err="1"/>
              <a:t>ChapGPT</a:t>
            </a:r>
            <a:r>
              <a:rPr lang="ko-KR" altLang="en-US" dirty="0"/>
              <a:t>와 같은 플랫폼은 전세계에서 많은 </a:t>
            </a:r>
            <a:r>
              <a:rPr lang="en-US" altLang="ko-KR" dirty="0"/>
              <a:t>request</a:t>
            </a:r>
            <a:r>
              <a:rPr lang="ko-KR" altLang="en-US" dirty="0"/>
              <a:t>가 오기 때문에 속도 저하 등 문제가 적지만 스타트업 서비스의 경우 이 부분이 치명적일 수 있음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장단점 정리</a:t>
            </a:r>
            <a:r>
              <a:rPr lang="en-US" altLang="ko-KR" dirty="0"/>
              <a:t>&gt;&gt;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배치 크기 최대화는 </a:t>
            </a:r>
            <a:r>
              <a:rPr lang="en-US" altLang="ko-KR" dirty="0"/>
              <a:t>Throughput</a:t>
            </a:r>
            <a:r>
              <a:rPr lang="ko-KR" altLang="en-US" dirty="0"/>
              <a:t>과 리소스 활용도를 높이지만 </a:t>
            </a:r>
            <a:r>
              <a:rPr lang="en-US" altLang="ko-KR" dirty="0"/>
              <a:t>K/V </a:t>
            </a:r>
            <a:r>
              <a:rPr lang="ko-KR" altLang="en-US" dirty="0"/>
              <a:t>캐시로 인해 대기 시간이 길어지고 제한이 발생할 수 있습니다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배치 크기가 균일하지 않은 경우 배치의 모든 시퀀스를 동일한 길이로 만들기 위해 패딩이 필요하므로 비효율적일 수 있습니다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트랜스포머의 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메커니즘을 기반으로 한 키</a:t>
            </a:r>
            <a:r>
              <a:rPr lang="en-US" altLang="ko-KR" dirty="0"/>
              <a:t>/</a:t>
            </a:r>
            <a:r>
              <a:rPr lang="ko-KR" altLang="en-US" dirty="0"/>
              <a:t>값</a:t>
            </a:r>
            <a:r>
              <a:rPr lang="en-US" altLang="ko-KR" dirty="0"/>
              <a:t>(K/V) </a:t>
            </a:r>
            <a:r>
              <a:rPr lang="ko-KR" altLang="en-US" dirty="0"/>
              <a:t>캐시의 크기는 처리할 수 있는 최대 배치 크기를 제한하여 이 전략의 전반적인 효율성을 감소시킬 수 있습니다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모델 압축은 비교적 빠른 </a:t>
            </a:r>
            <a:r>
              <a:rPr lang="en-US" altLang="ko-KR" dirty="0"/>
              <a:t>Latency</a:t>
            </a:r>
            <a:r>
              <a:rPr lang="ko-KR" altLang="en-US" dirty="0"/>
              <a:t>을 제공하지만 모델을 압축하면 정확도가 떨어지는 등 성능이 저하될 수 있고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압축 방식에 따라 하드웨어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GPU)</a:t>
            </a:r>
            <a:r>
              <a:rPr lang="ko-KR" altLang="en-US" dirty="0"/>
              <a:t>와 완전히 호환되지 않을 수 있으며</a:t>
            </a:r>
            <a:r>
              <a:rPr lang="en-US" altLang="ko-KR" dirty="0"/>
              <a:t>,(ex.</a:t>
            </a:r>
            <a:r>
              <a:rPr lang="ko-KR" altLang="en-US" dirty="0"/>
              <a:t> </a:t>
            </a:r>
            <a:r>
              <a:rPr lang="en-US" altLang="ko-KR" dirty="0"/>
              <a:t>dequantization) </a:t>
            </a:r>
            <a:r>
              <a:rPr lang="ko-KR" altLang="en-US" dirty="0"/>
              <a:t>이로 인해 효율성이 높지 않을 수 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363A6-D55A-46EF-B548-5CA5220131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05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Context Window</a:t>
            </a:r>
            <a:r>
              <a:rPr lang="ko-KR" altLang="en-US" dirty="0"/>
              <a:t>는 모델이 한 번에 처리할 수 있는 입력 시퀀스의 최대 길이를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컨텍스트 윈도우가 클수록 모델은 더 많은 문맥 정보를 고려할 수 있지만</a:t>
            </a:r>
            <a:r>
              <a:rPr lang="en-US" altLang="ko-KR" dirty="0"/>
              <a:t>, </a:t>
            </a:r>
            <a:r>
              <a:rPr lang="ko-KR" altLang="en-US" dirty="0"/>
              <a:t>그만큼 메모리 사용량과 계산 비용이 증가합니다</a:t>
            </a:r>
            <a:r>
              <a:rPr lang="en-US" altLang="ko-KR" dirty="0"/>
              <a:t>. </a:t>
            </a:r>
            <a:r>
              <a:rPr lang="ko-KR" altLang="en-US" dirty="0"/>
              <a:t>그래서 아주 긴 시퀀스를 처리하려면 더 많은 자원이 필요함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예시를 들어서 설명하면 좋을 것 같음 </a:t>
            </a:r>
            <a:r>
              <a:rPr lang="en-US" altLang="ko-KR" dirty="0"/>
              <a:t>-&gt; </a:t>
            </a:r>
            <a:r>
              <a:rPr lang="ko-KR" altLang="en-US" dirty="0"/>
              <a:t>문서를 업로드해서 언어 모델이 요약해주는 등</a:t>
            </a:r>
            <a:r>
              <a:rPr lang="en-US" altLang="ko-KR" dirty="0"/>
              <a:t>) </a:t>
            </a:r>
            <a:r>
              <a:rPr lang="ko-KR" altLang="en-US" dirty="0"/>
              <a:t>예를 들어서 </a:t>
            </a:r>
            <a:r>
              <a:rPr lang="en-US" altLang="ko-KR" dirty="0"/>
              <a:t>LLM</a:t>
            </a:r>
            <a:r>
              <a:rPr lang="ko-KR" altLang="en-US" dirty="0"/>
              <a:t>이 상용화 되면서 챗지피티 유료 기능에서는 문서 </a:t>
            </a:r>
            <a:r>
              <a:rPr lang="ko-KR" altLang="en-US" dirty="0" err="1"/>
              <a:t>요약등</a:t>
            </a:r>
            <a:r>
              <a:rPr lang="ko-KR" altLang="en-US" dirty="0"/>
              <a:t> 롱 시퀀스 작업을 지원하고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363A6-D55A-46EF-B548-5CA5220131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966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축은 추론 중에 사용된 배치 크기를 나타냅니다</a:t>
            </a:r>
            <a:r>
              <a:rPr lang="en-US" altLang="ko-KR" dirty="0"/>
              <a:t>. </a:t>
            </a:r>
            <a:r>
              <a:rPr lang="ko-KR" altLang="en-US" dirty="0"/>
              <a:t>배치 크기는 모델에서 동시에 처리되는 시퀀스</a:t>
            </a:r>
            <a:r>
              <a:rPr lang="en-US" altLang="ko-KR" dirty="0"/>
              <a:t>(</a:t>
            </a:r>
            <a:r>
              <a:rPr lang="ko-KR" altLang="en-US" dirty="0"/>
              <a:t>또는 입력</a:t>
            </a:r>
            <a:r>
              <a:rPr lang="en-US" altLang="ko-KR" dirty="0"/>
              <a:t>) </a:t>
            </a:r>
            <a:r>
              <a:rPr lang="ko-KR" altLang="en-US" dirty="0"/>
              <a:t>수를 나타냅니다</a:t>
            </a:r>
            <a:r>
              <a:rPr lang="en-US" altLang="ko-KR" dirty="0"/>
              <a:t>. y</a:t>
            </a:r>
            <a:r>
              <a:rPr lang="ko-KR" altLang="en-US" dirty="0"/>
              <a:t>축은 필요한 메모리 크기</a:t>
            </a:r>
            <a:r>
              <a:rPr lang="en-US" altLang="ko-KR" dirty="0"/>
              <a:t>(TB)</a:t>
            </a:r>
            <a:r>
              <a:rPr lang="ko-KR" altLang="en-US" dirty="0"/>
              <a:t>를 나타냅니다</a:t>
            </a:r>
            <a:r>
              <a:rPr lang="en-US" altLang="ko-KR" dirty="0"/>
              <a:t>. </a:t>
            </a:r>
            <a:r>
              <a:rPr lang="ko-KR" altLang="en-US" dirty="0"/>
              <a:t>해당 그래프를 보면 배치 크기가 증가하면 모델이 계산을 수행하는 데 더 많은 메모리가 필요함을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색깔은 배치를 구성하는 시퀀스의 길이를 의미하는데 시퀀스 길이가 길어질 수록 필요한 메모리가 크게 증가합니다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배치 크기</a:t>
            </a:r>
            <a:r>
              <a:rPr lang="en-US" altLang="ko-KR" dirty="0"/>
              <a:t>: </a:t>
            </a:r>
            <a:r>
              <a:rPr lang="ko-KR" altLang="en-US" dirty="0"/>
              <a:t>함께 처리되는 시퀀스 또는 샘플 수 </a:t>
            </a:r>
            <a:r>
              <a:rPr lang="en-US" altLang="ko-KR" dirty="0"/>
              <a:t>/ </a:t>
            </a:r>
            <a:r>
              <a:rPr lang="ko-KR" altLang="en-US" dirty="0"/>
              <a:t>시퀀스 길이</a:t>
            </a:r>
            <a:r>
              <a:rPr lang="en-US" altLang="ko-KR" dirty="0"/>
              <a:t>: </a:t>
            </a:r>
            <a:r>
              <a:rPr lang="ko-KR" altLang="en-US" dirty="0"/>
              <a:t>배치 내 각 개별 시퀀스의 길이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363A6-D55A-46EF-B548-5CA5220131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31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비트 부동 소수점</a:t>
            </a:r>
            <a:r>
              <a:rPr lang="en-US" altLang="ko-KR" dirty="0"/>
              <a:t>(fp16) </a:t>
            </a:r>
            <a:r>
              <a:rPr lang="ko-KR" altLang="en-US" dirty="0"/>
              <a:t>정밀도를 사용할 때 모델 자체의 기본 크기가 약 </a:t>
            </a:r>
            <a:r>
              <a:rPr lang="en-US" altLang="ko-KR" dirty="0"/>
              <a:t>140GB</a:t>
            </a:r>
            <a:r>
              <a:rPr lang="ko-KR" altLang="en-US" dirty="0"/>
              <a:t>로 모델 자체 크기가 메모리에서 차지하는 부분은 매우 일부분입니다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그림에서 트랜스포머 모델의 구조를 보면</a:t>
            </a:r>
            <a:r>
              <a:rPr lang="en-US" altLang="ko-KR" dirty="0"/>
              <a:t>, Q(</a:t>
            </a:r>
            <a:r>
              <a:rPr lang="ko-KR" altLang="en-US" dirty="0"/>
              <a:t>쿼리</a:t>
            </a:r>
            <a:r>
              <a:rPr lang="en-US" altLang="ko-KR" dirty="0"/>
              <a:t>), K(</a:t>
            </a:r>
            <a:r>
              <a:rPr lang="ko-KR" altLang="en-US" dirty="0"/>
              <a:t>키</a:t>
            </a:r>
            <a:r>
              <a:rPr lang="en-US" altLang="ko-KR" dirty="0"/>
              <a:t>), V(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메커니즘에 사용되는데</a:t>
            </a:r>
            <a:r>
              <a:rPr lang="en-US" altLang="ko-KR" dirty="0"/>
              <a:t> </a:t>
            </a:r>
            <a:r>
              <a:rPr lang="ko-KR" altLang="en-US" dirty="0"/>
              <a:t>모델은 이러한 벡터를 사용하여 </a:t>
            </a:r>
            <a:r>
              <a:rPr lang="ko-KR" altLang="en-US" dirty="0" err="1"/>
              <a:t>어텐션</a:t>
            </a:r>
            <a:r>
              <a:rPr lang="ko-KR" altLang="en-US" dirty="0"/>
              <a:t> 점수를 계산하여 입력 시퀀스의 어느 부분이 처리 중인 현재 토큰과 가장 관련이 있는지 결정합니다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추론 단계에서 모델이 한 번에 하나의 토큰씩 텍스트를 생성하는 경우</a:t>
            </a:r>
            <a:r>
              <a:rPr lang="en-US" altLang="ko-KR" dirty="0"/>
              <a:t>, </a:t>
            </a:r>
            <a:r>
              <a:rPr lang="ko-KR" altLang="en-US" dirty="0"/>
              <a:t>생성되는 각 새 토큰에 대해 동일한 키 및 값 벡터가 반복적으로 사용됩니다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KV </a:t>
            </a:r>
            <a:r>
              <a:rPr lang="ko-KR" altLang="en-US" dirty="0"/>
              <a:t>캐시는 첫 번째 토큰에 대해 계산된 후 이러한 키 및 값 벡터를 저장합니다</a:t>
            </a:r>
            <a:r>
              <a:rPr lang="en-US" altLang="ko-KR" dirty="0"/>
              <a:t>. </a:t>
            </a:r>
            <a:r>
              <a:rPr lang="ko-KR" altLang="en-US" dirty="0"/>
              <a:t>이렇게 하면 모델이 다음 토큰을 생성할 때 이전 토큰에 대해 처음부터 키와 값을 다시 계산할 필요가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대신 </a:t>
            </a:r>
            <a:r>
              <a:rPr lang="ko-KR" altLang="en-US" dirty="0" err="1"/>
              <a:t>캐시된</a:t>
            </a:r>
            <a:r>
              <a:rPr lang="en-US" altLang="ko-KR" dirty="0"/>
              <a:t>(</a:t>
            </a:r>
            <a:r>
              <a:rPr lang="ko-KR" altLang="en-US" dirty="0"/>
              <a:t>저장된</a:t>
            </a:r>
            <a:r>
              <a:rPr lang="en-US" altLang="ko-KR" dirty="0"/>
              <a:t>) </a:t>
            </a:r>
            <a:r>
              <a:rPr lang="ko-KR" altLang="en-US" dirty="0"/>
              <a:t>값을 재사용합니다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/>
              <a:t>Key(K) </a:t>
            </a:r>
            <a:r>
              <a:rPr lang="ko-KR" altLang="en-US" dirty="0"/>
              <a:t>및 </a:t>
            </a:r>
            <a:r>
              <a:rPr lang="en-US" altLang="ko-KR" dirty="0"/>
              <a:t>Value(V) </a:t>
            </a:r>
            <a:r>
              <a:rPr lang="ko-KR" altLang="en-US" dirty="0"/>
              <a:t>캐시가 시퀀스의 모든 토큰에 대한 정보를 보유하므로 많은 메모리가 요구됩니다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쿼리</a:t>
            </a:r>
            <a:r>
              <a:rPr lang="en-US" altLang="ko-KR" dirty="0"/>
              <a:t>(Q): </a:t>
            </a:r>
            <a:r>
              <a:rPr lang="ko-KR" altLang="en-US" dirty="0"/>
              <a:t>정보를 찾고자 하는 토큰을 나타냅니다</a:t>
            </a:r>
            <a:r>
              <a:rPr lang="en-US" altLang="ko-KR" dirty="0"/>
              <a:t>.</a:t>
            </a:r>
            <a:r>
              <a:rPr lang="ko-KR" altLang="en-US" dirty="0"/>
              <a:t>키</a:t>
            </a:r>
            <a:r>
              <a:rPr lang="en-US" altLang="ko-KR" dirty="0"/>
              <a:t>(K): </a:t>
            </a:r>
            <a:r>
              <a:rPr lang="ko-KR" altLang="en-US" dirty="0"/>
              <a:t>검색 중인 컨텍스트의 토큰을 나타냅니다</a:t>
            </a:r>
            <a:r>
              <a:rPr lang="en-US" altLang="ko-KR" dirty="0"/>
              <a:t>.</a:t>
            </a:r>
            <a:r>
              <a:rPr lang="ko-KR" altLang="en-US" dirty="0"/>
              <a:t>값</a:t>
            </a:r>
            <a:r>
              <a:rPr lang="en-US" altLang="ko-KR" dirty="0"/>
              <a:t>(V): </a:t>
            </a:r>
            <a:r>
              <a:rPr lang="ko-KR" altLang="en-US" dirty="0"/>
              <a:t>각 키와 관련된 정보를 포함합니다</a:t>
            </a:r>
            <a:r>
              <a:rPr lang="en-US" altLang="ko-KR" dirty="0"/>
              <a:t>.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메커니즘은 쿼리와 모든 키 간의 유사성을 계산하여 각 값이 최종 출력에 얼마나 기여하는지 결정함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363A6-D55A-46EF-B548-5CA5220131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47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연구에서는 가장 중요한 토큰을 캐시에 보관하고 덜 중요하다고 판단되는 토큰을 제거하여 메모리를 절약하는 것을 제안했으나 토큰 정보가 캐시에서 제거되면 영구적으로 데이터의 일부 정보를 잃게 되는 것으로</a:t>
            </a:r>
            <a:endParaRPr lang="en-US" altLang="ko-KR" dirty="0"/>
          </a:p>
          <a:p>
            <a:r>
              <a:rPr lang="ko-KR" altLang="en-US" dirty="0"/>
              <a:t>잠재적으로 모델 </a:t>
            </a:r>
            <a:r>
              <a:rPr lang="ko-KR" altLang="en-US" dirty="0" err="1"/>
              <a:t>예측를</a:t>
            </a:r>
            <a:r>
              <a:rPr lang="ko-KR" altLang="en-US" dirty="0"/>
              <a:t> 저해할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트랜스포머 모델은 여러 개의 </a:t>
            </a:r>
            <a:r>
              <a:rPr lang="en-US" altLang="ko-KR" dirty="0"/>
              <a:t>head</a:t>
            </a:r>
            <a:r>
              <a:rPr lang="ko-KR" altLang="en-US" dirty="0"/>
              <a:t>를 가지는데</a:t>
            </a:r>
            <a:r>
              <a:rPr lang="en-US" altLang="ko-KR" dirty="0"/>
              <a:t>, </a:t>
            </a:r>
            <a:r>
              <a:rPr lang="ko-KR" altLang="en-US" dirty="0"/>
              <a:t>각 헤드마다 중요도를 부여하는 특징이 다르고 이를 모두 종합하여 다음 토큰을 </a:t>
            </a:r>
            <a:r>
              <a:rPr lang="ko-KR" altLang="en-US" dirty="0" err="1"/>
              <a:t>예측하게됩니다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((</a:t>
            </a:r>
            <a:r>
              <a:rPr lang="ko-KR" altLang="en-US" dirty="0"/>
              <a:t>예를 들어 </a:t>
            </a:r>
            <a:r>
              <a:rPr lang="en-US" altLang="ko-KR" dirty="0"/>
              <a:t>.. Head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은 </a:t>
            </a:r>
            <a:r>
              <a:rPr lang="en-US" altLang="ko-KR" dirty="0"/>
              <a:t>special Tokens</a:t>
            </a:r>
            <a:r>
              <a:rPr lang="ko-KR" altLang="en-US" dirty="0"/>
              <a:t>에 중점을 두고 있을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Head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locality(</a:t>
            </a:r>
            <a:r>
              <a:rPr lang="ko-KR" altLang="en-US" dirty="0"/>
              <a:t>지역성</a:t>
            </a:r>
            <a:r>
              <a:rPr lang="en-US" altLang="ko-KR" dirty="0"/>
              <a:t>)</a:t>
            </a:r>
            <a:r>
              <a:rPr lang="ko-KR" altLang="en-US" dirty="0"/>
              <a:t>에 중점으로 두고 있습니다</a:t>
            </a:r>
            <a:r>
              <a:rPr lang="en-US" altLang="ko-KR" dirty="0"/>
              <a:t>.))</a:t>
            </a:r>
          </a:p>
          <a:p>
            <a:endParaRPr lang="en-US" altLang="ko-KR" dirty="0"/>
          </a:p>
          <a:p>
            <a:r>
              <a:rPr lang="ko-KR" altLang="en-US" dirty="0"/>
              <a:t>맨 왼쪽 그림을 보면 입력 시퀀스를 구성하는 토큰들</a:t>
            </a:r>
            <a:r>
              <a:rPr lang="en-US" altLang="ko-KR" dirty="0"/>
              <a:t> </a:t>
            </a:r>
            <a:r>
              <a:rPr lang="ko-KR" altLang="en-US" dirty="0"/>
              <a:t>중 모델의 토큰 생성에 관여하는 것을 </a:t>
            </a:r>
            <a:r>
              <a:rPr lang="ko-KR" altLang="en-US" dirty="0" err="1"/>
              <a:t>시각화하여</a:t>
            </a:r>
            <a:r>
              <a:rPr lang="ko-KR" altLang="en-US" dirty="0"/>
              <a:t> 나타낸 것인데 이를 통해서 예측에 관여하는 토큰은 일부 </a:t>
            </a:r>
            <a:r>
              <a:rPr lang="en-US" altLang="ko-KR" dirty="0"/>
              <a:t>Tokens </a:t>
            </a:r>
            <a:r>
              <a:rPr lang="ko-KR" altLang="en-US" dirty="0"/>
              <a:t>들임을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기존 연구에서는 이를 기반으로 중요하지 않은 값들은 제거하자는 </a:t>
            </a:r>
            <a:r>
              <a:rPr lang="ko-KR" altLang="en-US" dirty="0" err="1"/>
              <a:t>것이였으나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다음 연구의 모티브로 작용한 것</a:t>
            </a:r>
            <a:r>
              <a:rPr lang="en-US" altLang="ko-KR" dirty="0"/>
              <a:t>(</a:t>
            </a:r>
            <a:r>
              <a:rPr lang="ko-KR" altLang="en-US" dirty="0"/>
              <a:t>기존 연구의 문제점</a:t>
            </a:r>
            <a:r>
              <a:rPr lang="en-US" altLang="ko-KR" dirty="0"/>
              <a:t>)</a:t>
            </a:r>
            <a:r>
              <a:rPr lang="ko-KR" altLang="en-US" dirty="0"/>
              <a:t>이 이때 제거되는 토큰들이 과연 정말로 중요하지 않은가에 대해 어떻게 판단할 것인가하는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랭기지</a:t>
            </a:r>
            <a:r>
              <a:rPr lang="ko-KR" altLang="en-US" dirty="0"/>
              <a:t> 모델이 생성하는 글 또한 좋다</a:t>
            </a:r>
            <a:r>
              <a:rPr lang="en-US" altLang="ko-KR" dirty="0"/>
              <a:t>, </a:t>
            </a:r>
            <a:r>
              <a:rPr lang="ko-KR" altLang="en-US" dirty="0"/>
              <a:t>나쁘다 객관적으로 평가하기가 어렵고</a:t>
            </a:r>
            <a:r>
              <a:rPr lang="en-US" altLang="ko-KR" dirty="0"/>
              <a:t>, </a:t>
            </a:r>
            <a:r>
              <a:rPr lang="ko-KR" altLang="en-US" dirty="0"/>
              <a:t>글의 문맥이 훼손되는 등 잠재적으로 부정적인 영향이 존재합니다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363A6-D55A-46EF-B548-5CA5220131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8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pc="5" dirty="0">
                <a:latin typeface="+mn-lt"/>
                <a:cs typeface="바탕"/>
              </a:rPr>
              <a:t>그래서 기</a:t>
            </a:r>
            <a:r>
              <a:rPr lang="ko-KR" altLang="en-US" sz="1200" b="1" spc="45" dirty="0">
                <a:latin typeface="+mn-lt"/>
                <a:cs typeface="바탕"/>
              </a:rPr>
              <a:t>존</a:t>
            </a:r>
            <a:r>
              <a:rPr lang="ko-KR" altLang="en-US" sz="1200" b="1" spc="-280" dirty="0">
                <a:latin typeface="+mn-lt"/>
                <a:cs typeface="바탕"/>
              </a:rPr>
              <a:t> </a:t>
            </a:r>
            <a:r>
              <a:rPr lang="af-ZA" altLang="ko-KR" sz="1200" b="1" spc="175" dirty="0">
                <a:latin typeface="+mn-lt"/>
                <a:cs typeface="Calibri"/>
              </a:rPr>
              <a:t>Practical</a:t>
            </a:r>
            <a:r>
              <a:rPr lang="af-ZA" altLang="ko-KR" sz="1200" b="1" spc="-40" dirty="0">
                <a:latin typeface="+mn-lt"/>
                <a:cs typeface="Calibri"/>
              </a:rPr>
              <a:t> </a:t>
            </a:r>
            <a:r>
              <a:rPr lang="af-ZA" altLang="ko-KR" sz="1200" b="1" spc="170" dirty="0">
                <a:latin typeface="+mn-lt"/>
                <a:cs typeface="Calibri"/>
              </a:rPr>
              <a:t>issue</a:t>
            </a:r>
            <a:r>
              <a:rPr lang="ko-KR" altLang="en-US" sz="1200" b="1" spc="45" dirty="0" err="1">
                <a:latin typeface="+mn-lt"/>
                <a:cs typeface="바탕"/>
              </a:rPr>
              <a:t>를</a:t>
            </a:r>
            <a:r>
              <a:rPr lang="ko-KR" altLang="en-US" sz="1200" b="1" spc="-285" dirty="0">
                <a:latin typeface="+mn-lt"/>
                <a:cs typeface="바탕"/>
              </a:rPr>
              <a:t> </a:t>
            </a:r>
            <a:r>
              <a:rPr lang="ko-KR" altLang="en-US" sz="1200" b="1" spc="5" dirty="0">
                <a:latin typeface="+mn-lt"/>
                <a:cs typeface="바탕"/>
              </a:rPr>
              <a:t>해결하</a:t>
            </a:r>
            <a:r>
              <a:rPr lang="ko-KR" altLang="en-US" sz="1200" b="1" spc="45" dirty="0">
                <a:latin typeface="+mn-lt"/>
                <a:cs typeface="바탕"/>
              </a:rPr>
              <a:t>기</a:t>
            </a:r>
            <a:r>
              <a:rPr lang="ko-KR" altLang="en-US" sz="1200" b="1" spc="-280" dirty="0">
                <a:latin typeface="+mn-lt"/>
                <a:cs typeface="바탕"/>
              </a:rPr>
              <a:t> </a:t>
            </a:r>
            <a:r>
              <a:rPr lang="ko-KR" altLang="en-US" sz="1200" b="1" spc="5" dirty="0">
                <a:latin typeface="+mn-lt"/>
                <a:cs typeface="바탕"/>
              </a:rPr>
              <a:t>위</a:t>
            </a:r>
            <a:r>
              <a:rPr lang="ko-KR" altLang="en-US" sz="1200" b="1" spc="45" dirty="0">
                <a:latin typeface="+mn-lt"/>
                <a:cs typeface="바탕"/>
              </a:rPr>
              <a:t>해</a:t>
            </a:r>
            <a:r>
              <a:rPr lang="ko-KR" altLang="en-US" sz="1200" b="1" spc="-280" dirty="0">
                <a:latin typeface="+mn-lt"/>
                <a:cs typeface="바탕"/>
              </a:rPr>
              <a:t> </a:t>
            </a:r>
            <a:r>
              <a:rPr lang="af-ZA" altLang="ko-KR" sz="1200" b="1" spc="345" dirty="0">
                <a:latin typeface="+mn-lt"/>
                <a:cs typeface="Calibri"/>
              </a:rPr>
              <a:t>KV</a:t>
            </a:r>
            <a:r>
              <a:rPr lang="af-ZA" altLang="ko-KR" sz="1200" b="1" spc="-40" dirty="0">
                <a:latin typeface="+mn-lt"/>
                <a:cs typeface="Calibri"/>
              </a:rPr>
              <a:t> </a:t>
            </a:r>
            <a:r>
              <a:rPr lang="af-ZA" altLang="ko-KR" sz="1200" b="1" spc="220" dirty="0">
                <a:latin typeface="+mn-lt"/>
                <a:cs typeface="Calibri"/>
              </a:rPr>
              <a:t>Cache</a:t>
            </a:r>
            <a:r>
              <a:rPr lang="af-ZA" altLang="ko-KR" sz="1200" b="1" spc="-45" dirty="0">
                <a:latin typeface="+mn-lt"/>
                <a:cs typeface="Calibri"/>
              </a:rPr>
              <a:t> </a:t>
            </a:r>
            <a:r>
              <a:rPr lang="ko-KR" altLang="en-US" sz="1200" b="1" spc="-5" dirty="0">
                <a:latin typeface="+mn-lt"/>
                <a:cs typeface="바탕"/>
              </a:rPr>
              <a:t>경량화에  </a:t>
            </a:r>
            <a:r>
              <a:rPr lang="af-ZA" altLang="ko-KR" sz="1200" b="1" spc="155" dirty="0">
                <a:latin typeface="+mn-lt"/>
                <a:cs typeface="Calibri"/>
              </a:rPr>
              <a:t>Mixed</a:t>
            </a:r>
            <a:r>
              <a:rPr lang="af-ZA" altLang="ko-KR" sz="1200" b="1" spc="145" dirty="0">
                <a:latin typeface="+mn-lt"/>
                <a:cs typeface="Calibri"/>
              </a:rPr>
              <a:t>-</a:t>
            </a:r>
            <a:r>
              <a:rPr lang="af-ZA" altLang="ko-KR" sz="1200" b="1" spc="170" dirty="0">
                <a:latin typeface="+mn-lt"/>
                <a:cs typeface="Calibri"/>
              </a:rPr>
              <a:t>Precision</a:t>
            </a:r>
            <a:r>
              <a:rPr lang="af-ZA" altLang="ko-KR" sz="1200" b="1" spc="-30" dirty="0">
                <a:latin typeface="+mn-lt"/>
                <a:cs typeface="Calibri"/>
              </a:rPr>
              <a:t> </a:t>
            </a:r>
            <a:r>
              <a:rPr lang="ko-KR" altLang="en-US" sz="1200" b="1" spc="10" dirty="0">
                <a:latin typeface="+mn-lt"/>
                <a:cs typeface="Calibri"/>
              </a:rPr>
              <a:t>도입한 논문의 </a:t>
            </a:r>
            <a:r>
              <a:rPr lang="en-US" altLang="ko-KR" sz="1200" b="1" spc="10" dirty="0" err="1">
                <a:latin typeface="+mn-lt"/>
                <a:cs typeface="Calibri"/>
              </a:rPr>
              <a:t>proces</a:t>
            </a:r>
            <a:r>
              <a:rPr lang="ko-KR" altLang="en-US" sz="1200" b="1" spc="10" dirty="0">
                <a:latin typeface="+mn-lt"/>
                <a:cs typeface="Calibri"/>
              </a:rPr>
              <a:t>는 다음과 같습니다</a:t>
            </a:r>
            <a:r>
              <a:rPr lang="en-US" altLang="ko-KR" sz="1200" b="1" spc="10" dirty="0">
                <a:latin typeface="+mn-lt"/>
                <a:cs typeface="Calibri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latin typeface="+mn-lt"/>
                <a:cs typeface="Calibri"/>
              </a:rPr>
              <a:t>중요도가 낮은 토큰을 </a:t>
            </a:r>
            <a:r>
              <a:rPr lang="ko-KR" altLang="en-US" sz="1200" b="1" dirty="0" err="1">
                <a:latin typeface="+mn-lt"/>
                <a:cs typeface="Calibri"/>
              </a:rPr>
              <a:t>제거해버리는게</a:t>
            </a:r>
            <a:r>
              <a:rPr lang="ko-KR" altLang="en-US" sz="1200" b="1" dirty="0">
                <a:latin typeface="+mn-lt"/>
                <a:cs typeface="Calibri"/>
              </a:rPr>
              <a:t> 아니라 </a:t>
            </a:r>
            <a:r>
              <a:rPr lang="en-US" altLang="ko-KR" sz="1200" b="1" dirty="0">
                <a:latin typeface="+mn-lt"/>
                <a:cs typeface="Calibri"/>
              </a:rPr>
              <a:t>low bit</a:t>
            </a:r>
            <a:r>
              <a:rPr lang="ko-KR" altLang="en-US" sz="1200" b="1" dirty="0">
                <a:latin typeface="+mn-lt"/>
                <a:cs typeface="Calibri"/>
              </a:rPr>
              <a:t>로 </a:t>
            </a:r>
            <a:r>
              <a:rPr lang="en-US" altLang="ko-KR" sz="1200" b="1" dirty="0">
                <a:latin typeface="+mn-lt"/>
                <a:cs typeface="Calibri"/>
              </a:rPr>
              <a:t>quantization</a:t>
            </a:r>
            <a:r>
              <a:rPr lang="ko-KR" altLang="en-US" sz="1200" b="1" dirty="0">
                <a:latin typeface="+mn-lt"/>
                <a:cs typeface="Calibri"/>
              </a:rPr>
              <a:t>하고 중요도가 높은 캐시의 경우는 높은 정밀도로 유지합니다</a:t>
            </a:r>
            <a:r>
              <a:rPr lang="en-US" altLang="ko-KR" sz="1200" b="1" dirty="0">
                <a:latin typeface="+mn-lt"/>
                <a:cs typeface="Calibri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latin typeface="+mn-lt"/>
                <a:cs typeface="Calibri"/>
              </a:rPr>
              <a:t>해당 논문에서는 기존에 영구적으로 제거 되었던 </a:t>
            </a:r>
            <a:r>
              <a:rPr lang="en-US" altLang="ko-KR" sz="1200" b="1" dirty="0">
                <a:latin typeface="+mn-lt"/>
                <a:cs typeface="Calibri"/>
              </a:rPr>
              <a:t>key value cache</a:t>
            </a:r>
            <a:r>
              <a:rPr lang="ko-KR" altLang="en-US" sz="1200" b="1" dirty="0">
                <a:latin typeface="+mn-lt"/>
                <a:cs typeface="Calibri"/>
              </a:rPr>
              <a:t>를 위 방식으로 조금이라도 일부 정보를 보존했을 때 정확도 저하를 복구할 수 있음을 확인했습니다</a:t>
            </a:r>
            <a:r>
              <a:rPr lang="en-US" altLang="ko-KR" sz="1200" b="1" dirty="0">
                <a:latin typeface="+mn-lt"/>
                <a:cs typeface="Calibri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363A6-D55A-46EF-B548-5CA5220131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87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069A-B2F6-4FA1-AD4D-2A323F30C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9AA13B-A8E5-4FE8-A0C3-D3B2AFC20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6C15F-F3F5-4FD9-905B-15117DA3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11E-A0F7-4FA6-ACB7-78AA5BA9D62F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8263-FD44-4E94-B425-7997E926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2FA20-B669-4095-A48B-C38AD003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7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3C79F-5B5B-415E-8024-0826121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E4B49-C25B-456D-A666-A3AB7DB2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4563-52D8-4510-89D4-6B03708E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0212-C18E-4A1F-93E7-F7CEC1EDC046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BE8A6-E611-47E5-A029-CFA1EBF2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3308A-F8BF-490F-A63A-ECA122FA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BC554A-B6FF-46DB-ACAB-826BF9D9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DF5C3-6FAC-47AB-BB19-0321DBAF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40FDA-BF4D-4F35-BECE-9F365FE6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6BDA-DA22-4CDD-A71E-4F480C069A60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4534-204F-4701-868E-3EDA14D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512BC-7F13-464E-ADBC-25743F3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DBC53-D141-4CA5-B5A2-F3FFB856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2" y="176443"/>
            <a:ext cx="12021437" cy="687161"/>
          </a:xfrm>
        </p:spPr>
        <p:txBody>
          <a:bodyPr/>
          <a:lstStyle>
            <a:lvl1pPr>
              <a:defRPr b="1">
                <a:solidFill>
                  <a:srgbClr val="002C6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B7B04-A8B7-4F63-8E44-AF4B7DF1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8ECB3-E602-48E8-B4DD-6395774C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4C7B-84A8-4EA4-A24F-E6D033A0AF5B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66D8C-21AF-4084-9D7F-D22D3B95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5378-C752-4505-80FB-FEE7F104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4540" y="6356350"/>
            <a:ext cx="2743200" cy="365125"/>
          </a:xfrm>
        </p:spPr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5E7BE2-ECE1-4BDD-B754-E19AA34FEEB8}"/>
              </a:ext>
            </a:extLst>
          </p:cNvPr>
          <p:cNvCxnSpPr>
            <a:cxnSpLocks/>
          </p:cNvCxnSpPr>
          <p:nvPr userDrawn="1"/>
        </p:nvCxnSpPr>
        <p:spPr>
          <a:xfrm>
            <a:off x="35168" y="176443"/>
            <a:ext cx="0" cy="687161"/>
          </a:xfrm>
          <a:prstGeom prst="line">
            <a:avLst/>
          </a:prstGeom>
          <a:ln w="76200">
            <a:solidFill>
              <a:srgbClr val="002C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1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A98FC-457C-4539-A9F9-5E33F436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6A6F8-E102-4969-BC2D-A82CAFD1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111405-D260-4CEE-AB0F-2164CC9F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6B30-2073-4305-9D3A-0916E29AB440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A5793-DA58-417A-BB19-EB5FB470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0BC3D-30E2-4719-AB75-90B6AC05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0D63-A220-4A80-8040-023B45C3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00E88-D9CC-40E2-A228-1DF3046AF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C85741-AD4A-423C-BBF8-BEE9F218D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5DFA8-92FE-436A-AABA-BB7F4D5E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FF7C-6511-4AE1-B612-A30E568F1FCB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8C9D4-14AE-42F2-B4D2-8D67F2D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C7BB9-6B70-4AA3-A457-200DB844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DC8E2-E156-4C1B-A2F5-A8BA9612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FBECB-0E3D-4BC8-9FE2-C3AAA031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A68962-5696-4C86-8B90-D8C66C87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EF4313-1D05-4480-A6D5-56E1DB4DA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D04F94-7B0E-43B5-902F-88072858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CCBDA9-B265-4A3B-8511-7B749734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DD75-5095-4C61-91A4-CF88A65BDFB9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CC3DF3-CFF5-4FB2-9D5C-7C408E7C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32E33-68B4-43E5-8FD5-35CF4071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0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3D4F-BBC4-484E-B69C-ED5B1B6D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A50EB4-34A2-44F9-A98D-4C7F1499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30C-2AA3-4CF7-9FD5-BD5A25DD584B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887AA7-BB40-49EF-A7BD-9B42012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5BCA18-5903-472D-A59F-371D567E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2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052FA-83BA-4B4E-AF86-D946E318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9933-39D2-48D7-81EE-0FA4E39D937B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48522-4FEF-4AEC-BD94-28251C3B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FE2665-8B25-4024-BBEC-CFAC9CD2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8BDAE-5BD4-4FF7-B0F3-2914ED8D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23818-7332-4BC2-B08E-202545FA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6E1A0-55B8-4C56-8061-3E942BB1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19FB9-7A93-44A4-9048-D8E152B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5F7E-94F8-43AF-BA3C-2C0EFE7FEF59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77AD-299E-42C8-BD4A-C33CBFD2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38496-BED7-46A0-9B6C-3A0ED70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251FE-50B6-429C-A5B6-41CCC4B0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9112C-74FA-48DA-9F57-A0FE41483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C4692-8176-450C-BFAF-3623A36B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8D725E-2EA1-46CB-8A4F-9EDF17CC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7615-84C3-4169-9A08-54E8DCDD2913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5FC6DA-7A65-4895-8AF7-FC7B67E9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FC8C7-18E7-449C-AD48-0ABB0EF9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8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C559B7-6256-431E-A890-529AA36F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19C8B-4FA7-4FB2-8717-1669983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1D0ED-6A06-41E6-9D97-FF94C8170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68DCC-8D9B-4B47-BE29-50C716B9994F}" type="datetime1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21631-28ED-4C23-820E-5CA390255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A2E70-8EAA-4B18-8A7B-601C41DD1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1" y="2135416"/>
            <a:ext cx="12192000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0" y="-184750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1450" y="2320752"/>
            <a:ext cx="10453006" cy="1604508"/>
          </a:xfrm>
        </p:spPr>
        <p:txBody>
          <a:bodyPr>
            <a:normAutofit/>
          </a:bodyPr>
          <a:lstStyle/>
          <a:p>
            <a:pPr algn="r"/>
            <a:r>
              <a:rPr lang="ko-KR" altLang="en-US" sz="48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반도체 개발 동향과 경량화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11786144" y="5004758"/>
            <a:ext cx="45719" cy="959758"/>
          </a:xfrm>
          <a:prstGeom prst="rect">
            <a:avLst/>
          </a:prstGeom>
          <a:solidFill>
            <a:srgbClr val="002C62"/>
          </a:solidFill>
          <a:ln>
            <a:solidFill>
              <a:srgbClr val="002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HONGIK UNIVERSITY">
            <a:extLst>
              <a:ext uri="{FF2B5EF4-FFF2-40B4-BE49-F238E27FC236}">
                <a16:creationId xmlns:a16="http://schemas.microsoft.com/office/drawing/2014/main" id="{6B30C8C5-C24D-49AC-8DCD-2AC2166E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1773596"/>
            <a:ext cx="3089820" cy="2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181C56-766E-42F3-BE51-AF26B08B9C92}"/>
              </a:ext>
            </a:extLst>
          </p:cNvPr>
          <p:cNvSpPr/>
          <p:nvPr/>
        </p:nvSpPr>
        <p:spPr>
          <a:xfrm>
            <a:off x="235029" y="6361569"/>
            <a:ext cx="9348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C62"/>
                </a:solidFill>
              </a:rPr>
              <a:t>Source: “AI </a:t>
            </a:r>
            <a:r>
              <a:rPr lang="ko-KR" altLang="en-US" b="1" dirty="0">
                <a:solidFill>
                  <a:srgbClr val="002C62"/>
                </a:solidFill>
              </a:rPr>
              <a:t>반도체 생태계의 이해와 참여 방법</a:t>
            </a:r>
            <a:r>
              <a:rPr lang="en-US" altLang="ko-KR" b="1" dirty="0">
                <a:solidFill>
                  <a:srgbClr val="002C62"/>
                </a:solidFill>
              </a:rPr>
              <a:t>: </a:t>
            </a:r>
            <a:r>
              <a:rPr lang="ko-KR" altLang="en-US" b="1" dirty="0">
                <a:solidFill>
                  <a:srgbClr val="002C62"/>
                </a:solidFill>
              </a:rPr>
              <a:t>초거대 </a:t>
            </a:r>
            <a:r>
              <a:rPr lang="en-US" altLang="ko-KR" b="1" dirty="0">
                <a:solidFill>
                  <a:srgbClr val="002C62"/>
                </a:solidFill>
              </a:rPr>
              <a:t>AI</a:t>
            </a:r>
            <a:r>
              <a:rPr lang="ko-KR" altLang="en-US" b="1" dirty="0">
                <a:solidFill>
                  <a:srgbClr val="002C62"/>
                </a:solidFill>
              </a:rPr>
              <a:t>를 위한 반도체 개발론</a:t>
            </a:r>
            <a:r>
              <a:rPr lang="en-US" altLang="ko-KR" b="1" dirty="0">
                <a:solidFill>
                  <a:srgbClr val="002C62"/>
                </a:solidFill>
              </a:rPr>
              <a:t>”</a:t>
            </a:r>
            <a:r>
              <a:rPr lang="ko-KR" altLang="en-US" b="1" dirty="0">
                <a:solidFill>
                  <a:srgbClr val="002C62"/>
                </a:solidFill>
              </a:rPr>
              <a:t> 컨퍼런스</a:t>
            </a:r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DD967C6-5A84-204B-192A-9720D2E48DAD}"/>
              </a:ext>
            </a:extLst>
          </p:cNvPr>
          <p:cNvSpPr txBox="1">
            <a:spLocks/>
          </p:cNvSpPr>
          <p:nvPr/>
        </p:nvSpPr>
        <p:spPr>
          <a:xfrm>
            <a:off x="9946784" y="1666695"/>
            <a:ext cx="1947672" cy="427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2024</a:t>
            </a:r>
            <a:r>
              <a:rPr lang="ko-KR" altLang="en-US" b="1" dirty="0">
                <a:solidFill>
                  <a:srgbClr val="002C62"/>
                </a:solidFill>
              </a:rPr>
              <a:t>년 </a:t>
            </a:r>
            <a:r>
              <a:rPr lang="en-US" altLang="ko-KR" b="1" dirty="0">
                <a:solidFill>
                  <a:srgbClr val="002C62"/>
                </a:solidFill>
              </a:rPr>
              <a:t>9</a:t>
            </a:r>
            <a:r>
              <a:rPr lang="ko-KR" altLang="en-US" b="1" dirty="0">
                <a:solidFill>
                  <a:srgbClr val="002C62"/>
                </a:solidFill>
              </a:rPr>
              <a:t>월 </a:t>
            </a:r>
            <a:r>
              <a:rPr lang="en-US" altLang="ko-KR" b="1" dirty="0">
                <a:solidFill>
                  <a:srgbClr val="002C62"/>
                </a:solidFill>
              </a:rPr>
              <a:t>2</a:t>
            </a:r>
            <a:r>
              <a:rPr lang="ko-KR" altLang="en-US" b="1" dirty="0">
                <a:solidFill>
                  <a:srgbClr val="002C62"/>
                </a:solidFill>
              </a:rPr>
              <a:t>일</a:t>
            </a:r>
            <a:endParaRPr lang="en-US" altLang="ko-KR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LLM </a:t>
            </a:r>
            <a:r>
              <a:rPr lang="ko-KR" altLang="en-US" dirty="0"/>
              <a:t>서비스의 특징과 비용 효율화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EFC3161-0B6D-197D-E851-8EF2AFF746DD}"/>
              </a:ext>
            </a:extLst>
          </p:cNvPr>
          <p:cNvSpPr txBox="1"/>
          <p:nvPr/>
        </p:nvSpPr>
        <p:spPr>
          <a:xfrm>
            <a:off x="267046" y="1457439"/>
            <a:ext cx="11302577" cy="2632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ts val="228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따라서 이러한 문제를 해결하기 위해 </a:t>
            </a:r>
            <a:r>
              <a:rPr kumimoji="0" sz="2000" b="1" i="0" u="none" strike="noStrike" kern="1200" cap="none" spc="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기존</a:t>
            </a:r>
            <a:r>
              <a:rPr kumimoji="0" sz="2000" b="1" i="0" u="none" strike="noStrike" kern="1200" cap="none" spc="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에</a:t>
            </a:r>
            <a:r>
              <a:rPr kumimoji="0" sz="2000" b="1" i="0" u="none" strike="noStrike" kern="1200" cap="none" spc="-2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KV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2000" b="1" i="0" u="none" strike="noStrike" kern="1200" cap="none" spc="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Cach</a:t>
            </a:r>
            <a:r>
              <a:rPr kumimoji="0" sz="2000" b="1" i="0" u="none" strike="noStrike" kern="1200" cap="none" spc="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를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경량화하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는</a:t>
            </a:r>
            <a:r>
              <a:rPr kumimoji="0" sz="2000" b="1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여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러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기법들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이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제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안</a:t>
            </a:r>
            <a:r>
              <a:rPr kumimoji="0" sz="2000" b="1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되었지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만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,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12700" marR="0" lvl="0" indent="0" algn="l" defTabSz="914400" rtl="0" eaLnBrk="1" fontAlgn="auto" latinLnBrk="1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적용하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기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어려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운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1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Practical</a:t>
            </a:r>
            <a:r>
              <a:rPr kumimoji="0" sz="2000" b="1" i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2000" b="1" i="0" u="none" strike="noStrike" kern="1200" cap="none" spc="19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Issue</a:t>
            </a:r>
            <a:r>
              <a:rPr kumimoji="0" sz="2000" b="1" i="0" u="none" strike="noStrike" kern="1200" cap="none" spc="19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s</a:t>
            </a:r>
            <a:r>
              <a:rPr kumimoji="0" lang="ko-KR" altLang="en-US" sz="2000" b="1" i="0" u="none" strike="noStrike" kern="1200" cap="none" spc="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가 존재함</a:t>
            </a:r>
            <a:endParaRPr kumimoji="0" lang="en-US" altLang="ko-KR" sz="2000" b="1" i="0" u="none" strike="noStrike" kern="1200" cap="none" spc="4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12700" marR="0" lvl="0" indent="0" algn="l" defTabSz="914400" rtl="0" eaLnBrk="1" fontAlgn="auto" latinLnBrk="1" hangingPunct="1">
              <a:lnSpc>
                <a:spcPts val="2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401320" marR="0" lvl="0" indent="-2921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36666"/>
              <a:buFont typeface="Times New Roman"/>
              <a:buChar char="●"/>
              <a:tabLst>
                <a:tab pos="400685" algn="l"/>
                <a:tab pos="401955" algn="l"/>
              </a:tabLst>
              <a:defRPr/>
            </a:pPr>
            <a:r>
              <a:rPr kumimoji="0" sz="1500" b="1" i="0" u="none" strike="noStrike" kern="1200" cap="none" spc="2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K</a:t>
            </a:r>
            <a:r>
              <a:rPr kumimoji="0" lang="en-US" sz="1500" b="1" i="0" u="none" strike="noStrike" kern="1200" cap="none" spc="2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ey/</a:t>
            </a:r>
            <a:r>
              <a:rPr kumimoji="0" sz="1500" b="1" i="0" u="none" strike="noStrike" kern="1200" cap="none" spc="2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V</a:t>
            </a:r>
            <a:r>
              <a:rPr kumimoji="0" lang="en-US" sz="1500" b="1" i="0" u="none" strike="noStrike" kern="1200" cap="none" spc="2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alue</a:t>
            </a:r>
            <a:r>
              <a:rPr kumimoji="0" sz="1500" b="1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Cache</a:t>
            </a:r>
            <a:r>
              <a:rPr kumimoji="0" sz="1500" b="1" i="0" u="none" strike="noStrike" kern="1200" cap="none" spc="-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3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Eviction</a:t>
            </a:r>
            <a:r>
              <a:rPr kumimoji="0" lang="en-US" sz="1500" b="1" i="0" u="none" strike="noStrike" kern="1200" cap="none" spc="13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(</a:t>
            </a:r>
            <a:r>
              <a:rPr kumimoji="0" lang="ko-KR" altLang="en-US" sz="1500" b="1" i="0" u="none" strike="noStrike" kern="1200" cap="none" spc="13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제거</a:t>
            </a:r>
            <a:r>
              <a:rPr kumimoji="0" lang="en-US" sz="1500" b="1" i="0" u="none" strike="noStrike" kern="1200" cap="none" spc="13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)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789940" marR="0" lvl="1" indent="-296545" algn="l" defTabSz="914400" rtl="0" eaLnBrk="1" fontAlgn="auto" latinLnBrk="1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Pct val="37500"/>
              <a:buFont typeface="Calibri"/>
              <a:buChar char="○"/>
              <a:tabLst>
                <a:tab pos="789940" algn="l"/>
                <a:tab pos="790575" algn="l"/>
              </a:tabLst>
              <a:defRPr/>
            </a:pPr>
            <a:r>
              <a:rPr kumimoji="0" lang="ko-KR" alt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중요한</a:t>
            </a:r>
            <a:r>
              <a:rPr kumimoji="0" lang="ko-KR" altLang="en-US" sz="1600" b="0" i="0" u="none" strike="noStrike" kern="1200" cap="none" spc="-1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lang="en-US" altLang="ko-KR" sz="1600" b="0" i="0" u="none" strike="noStrike" kern="1200" cap="none" spc="-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t</a:t>
            </a:r>
            <a:r>
              <a:rPr kumimoji="0" lang="en-US" altLang="ko-KR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o</a:t>
            </a:r>
            <a:r>
              <a:rPr kumimoji="0" lang="en-US" altLang="ko-KR" sz="16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k</a:t>
            </a:r>
            <a:r>
              <a:rPr kumimoji="0" lang="en-US" altLang="ko-KR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en</a:t>
            </a:r>
            <a:r>
              <a:rPr kumimoji="0" lang="ko-KR" alt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들은</a:t>
            </a:r>
            <a:r>
              <a:rPr kumimoji="0" lang="ko-KR" altLang="en-US" sz="1600" b="0" i="0" u="none" strike="noStrike" kern="1200" cap="none" spc="-18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lang="ko-KR" alt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남기고</a:t>
            </a:r>
            <a:r>
              <a:rPr kumimoji="0" lang="ko-KR" altLang="en-US" sz="1600" b="0" i="0" u="none" strike="noStrike" kern="1200" cap="none" spc="-1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lang="ko-KR" alt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중요하지</a:t>
            </a:r>
            <a:r>
              <a:rPr kumimoji="0" lang="ko-KR" altLang="en-US" sz="1600" b="0" i="0" u="none" strike="noStrike" kern="1200" cap="none" spc="-18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lang="ko-KR" alt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않은</a:t>
            </a:r>
            <a:r>
              <a:rPr kumimoji="0" lang="ko-KR" altLang="en-US" sz="1600" b="0" i="0" u="none" strike="noStrike" kern="1200" cap="none" spc="-1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lang="en-US" altLang="ko-KR" sz="1600" b="0" i="0" u="none" strike="noStrike" kern="1200" cap="none" spc="-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t</a:t>
            </a:r>
            <a:r>
              <a:rPr kumimoji="0" lang="en-US" altLang="ko-KR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o</a:t>
            </a:r>
            <a:r>
              <a:rPr kumimoji="0" lang="en-US" altLang="ko-KR" sz="16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k</a:t>
            </a:r>
            <a:r>
              <a:rPr kumimoji="0" lang="en-US" altLang="ko-KR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en</a:t>
            </a:r>
            <a:r>
              <a:rPr kumimoji="0" lang="ko-KR" alt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은</a:t>
            </a:r>
            <a:r>
              <a:rPr kumimoji="0" lang="ko-KR" altLang="en-US" sz="1600" b="0" i="0" u="none" strike="noStrike" kern="1200" cap="none" spc="-1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lang="en-US" altLang="ko-KR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</a:t>
            </a:r>
            <a:r>
              <a:rPr kumimoji="0" lang="en-US" altLang="ko-KR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vict</a:t>
            </a:r>
            <a:r>
              <a:rPr kumimoji="0" lang="en-US" altLang="ko-KR" sz="16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i</a:t>
            </a:r>
            <a:r>
              <a:rPr kumimoji="0" lang="en-US" altLang="ko-KR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o</a:t>
            </a:r>
            <a:r>
              <a:rPr kumimoji="0" lang="en-US" altLang="ko-KR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n(</a:t>
            </a:r>
            <a:r>
              <a:rPr kumimoji="0" lang="ko-KR" altLang="en-US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제거</a:t>
            </a:r>
            <a:r>
              <a:rPr kumimoji="0" lang="en-US" altLang="ko-KR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)</a:t>
            </a:r>
            <a:r>
              <a:rPr kumimoji="0" lang="ko-KR" alt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하는</a:t>
            </a:r>
            <a:r>
              <a:rPr kumimoji="0" lang="ko-KR" altLang="en-US" sz="1600" b="0" i="0" u="none" strike="noStrike" kern="1200" cap="none" spc="-1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lang="ko-KR" alt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방식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새굴림"/>
            </a:endParaRPr>
          </a:p>
          <a:p>
            <a:pPr marL="789940" marR="0" lvl="1" indent="-296545" algn="l" defTabSz="914400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Pct val="37500"/>
              <a:buFontTx/>
              <a:buChar char="○"/>
              <a:tabLst>
                <a:tab pos="789940" algn="l"/>
                <a:tab pos="790575" algn="l"/>
              </a:tabLst>
              <a:defRPr/>
            </a:pPr>
            <a:r>
              <a:rPr kumimoji="0" lang="af-ZA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viction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되는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token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정보는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inference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과정</a:t>
            </a:r>
            <a:r>
              <a:rPr kumimoji="0" sz="1600" b="0" i="0" u="none" strike="noStrike" kern="1200" cap="none" spc="-1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중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영구</a:t>
            </a:r>
            <a:r>
              <a:rPr kumimoji="0" lang="ko-KR" altLang="en-US" sz="1600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적으로</a:t>
            </a:r>
            <a:r>
              <a:rPr kumimoji="0" sz="1600" b="0" i="0" u="none" strike="noStrike" kern="1200" cap="none" spc="-1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손실됨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새굴림"/>
            </a:endParaRPr>
          </a:p>
          <a:p>
            <a:pPr marL="789940" marR="0" lvl="1" indent="-296545" algn="l" defTabSz="914400" rtl="0" eaLnBrk="1" fontAlgn="auto" latinLnBrk="1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Pct val="37500"/>
              <a:buFontTx/>
              <a:buChar char="○"/>
              <a:tabLst>
                <a:tab pos="789940" algn="l"/>
                <a:tab pos="790575" algn="l"/>
              </a:tabLst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vict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i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o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n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되는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정보들이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과연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중요하지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않은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새굴림"/>
              </a:rPr>
              <a:t>정보일까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?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278765" lvl="0" indent="0" algn="ctr" defTabSz="914400" rtl="0" eaLnBrk="1" fontAlgn="auto" latinLnBrk="1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A659B-A019-488E-A378-A2AD182FCE63}"/>
              </a:ext>
            </a:extLst>
          </p:cNvPr>
          <p:cNvSpPr txBox="1"/>
          <p:nvPr/>
        </p:nvSpPr>
        <p:spPr>
          <a:xfrm>
            <a:off x="775322" y="6277612"/>
            <a:ext cx="405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각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head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마다 중요도를 부여하는 특징이 다름</a:t>
            </a:r>
          </a:p>
        </p:txBody>
      </p:sp>
      <p:pic>
        <p:nvPicPr>
          <p:cNvPr id="11" name="object 3">
            <a:extLst>
              <a:ext uri="{FF2B5EF4-FFF2-40B4-BE49-F238E27FC236}">
                <a16:creationId xmlns:a16="http://schemas.microsoft.com/office/drawing/2014/main" id="{AF3EC375-30EF-A5B3-3335-DA2B2DC8E9E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79" y="3799370"/>
            <a:ext cx="7185249" cy="2370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1DB3B-6B0E-2E37-F3C6-D0EFBD7EBD3D}"/>
              </a:ext>
            </a:extLst>
          </p:cNvPr>
          <p:cNvSpPr txBox="1"/>
          <p:nvPr/>
        </p:nvSpPr>
        <p:spPr>
          <a:xfrm>
            <a:off x="5190726" y="5799504"/>
            <a:ext cx="1565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문장부호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E699A-CF0C-A093-DC43-5EAD05D34429}"/>
              </a:ext>
            </a:extLst>
          </p:cNvPr>
          <p:cNvSpPr txBox="1"/>
          <p:nvPr/>
        </p:nvSpPr>
        <p:spPr>
          <a:xfrm>
            <a:off x="5973715" y="5799504"/>
            <a:ext cx="863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입력 시퀀스 내에서 물리적으로 서로 가까운 토큰을 의미함</a:t>
            </a:r>
          </a:p>
        </p:txBody>
      </p:sp>
    </p:spTree>
    <p:extLst>
      <p:ext uri="{BB962C8B-B14F-4D97-AF65-F5344CB8AC3E}">
        <p14:creationId xmlns:p14="http://schemas.microsoft.com/office/powerpoint/2010/main" val="139593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LLM </a:t>
            </a:r>
            <a:r>
              <a:rPr lang="ko-KR" altLang="en-US" dirty="0"/>
              <a:t>서비스의 특징과 비용 효율화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5972AE8E-491F-7702-D454-CAAF461D617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712" y="2845482"/>
            <a:ext cx="4466725" cy="2677731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DC64682B-AFD2-499A-3048-2D8F4A8B1779}"/>
              </a:ext>
            </a:extLst>
          </p:cNvPr>
          <p:cNvSpPr txBox="1"/>
          <p:nvPr/>
        </p:nvSpPr>
        <p:spPr>
          <a:xfrm>
            <a:off x="401271" y="1524552"/>
            <a:ext cx="11453075" cy="85619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54990" lvl="0" indent="0" algn="l" defTabSz="914400" rtl="0" eaLnBrk="1" fontAlgn="auto" latinLnBrk="1" hangingPunct="1">
              <a:lnSpc>
                <a:spcPts val="217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기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존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2000" b="1" i="0" u="none" strike="noStrike" kern="1200" cap="none" spc="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Practical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issue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를</a:t>
            </a:r>
            <a:r>
              <a:rPr kumimoji="0" sz="2000" b="1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해결하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기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위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해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2000" b="1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KV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1200" cap="none" spc="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Cache</a:t>
            </a:r>
            <a:r>
              <a:rPr kumimoji="0" sz="20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경량화에  </a:t>
            </a:r>
            <a:r>
              <a:rPr kumimoji="0" sz="2000" b="1" i="0" u="none" strike="noStrike" kern="1200" cap="none" spc="15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Mixed</a:t>
            </a:r>
            <a:r>
              <a:rPr kumimoji="0" sz="2000" b="1" i="0" u="none" strike="noStrike" kern="1200" cap="none" spc="1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-</a:t>
            </a:r>
            <a:r>
              <a:rPr kumimoji="0" sz="2000" b="1" i="0" u="none" strike="noStrike" kern="1200" cap="none" spc="17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Precision</a:t>
            </a:r>
            <a:r>
              <a:rPr kumimoji="0" sz="2000" b="1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ko-KR" altLang="en-US" sz="2000" b="1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Calibri"/>
              </a:rPr>
              <a:t>도입함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401320" marR="5080" lvl="0" indent="-291465" algn="l" defTabSz="914400" rtl="0" eaLnBrk="1" fontAlgn="auto" latinLnBrk="1" hangingPunct="1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ClrTx/>
              <a:buSzPct val="36666"/>
              <a:buFont typeface="Times New Roman"/>
              <a:buChar char="●"/>
              <a:tabLst>
                <a:tab pos="400685" algn="l"/>
                <a:tab pos="401955" algn="l"/>
              </a:tabLst>
              <a:defRPr/>
            </a:pPr>
            <a:r>
              <a:rPr kumimoji="0" sz="1500" b="0" i="0" u="none" strike="noStrike" kern="1200" cap="none" spc="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KV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Cache</a:t>
            </a:r>
            <a:r>
              <a:rPr kumimoji="0" sz="15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를</a:t>
            </a:r>
            <a:r>
              <a:rPr kumimoji="0" sz="15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Eviction</a:t>
            </a:r>
            <a:r>
              <a:rPr kumimoji="0" sz="15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시키지</a:t>
            </a:r>
            <a:r>
              <a:rPr kumimoji="0" sz="15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말고</a:t>
            </a:r>
            <a:r>
              <a:rPr kumimoji="0" sz="15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Lower-bit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Quantization</a:t>
            </a:r>
            <a:r>
              <a:rPr kumimoji="0" sz="15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해서</a:t>
            </a:r>
            <a:r>
              <a:rPr kumimoji="0" sz="15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정보량</a:t>
            </a:r>
            <a:r>
              <a:rPr kumimoji="0" sz="1500" b="0" i="0" u="none" strike="noStrike" kern="1200" cap="none" spc="-1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보존</a:t>
            </a:r>
            <a:r>
              <a:rPr kumimoji="0" lang="ko-KR" altLang="en-US" sz="1500" b="0" i="0" u="none" strike="noStrike" kern="1200" cap="none" spc="-16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함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바탕"/>
              <a:cs typeface="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19294-E1DB-5CE0-2854-9170D3D5C889}"/>
              </a:ext>
            </a:extLst>
          </p:cNvPr>
          <p:cNvSpPr txBox="1"/>
          <p:nvPr/>
        </p:nvSpPr>
        <p:spPr>
          <a:xfrm>
            <a:off x="665480" y="5758227"/>
            <a:ext cx="1138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cs typeface="+mn-cs"/>
              </a:rPr>
              <a:t>Yang, June Yong, et al. "No token left behind: Reliable kv cache compression via importance-aware mixed precision quantization." </a:t>
            </a:r>
            <a:r>
              <a:rPr kumimoji="0" lang="af-ZA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cs typeface="+mn-cs"/>
              </a:rPr>
              <a:t>arXiv preprint arXiv:2402.18096</a:t>
            </a:r>
            <a:r>
              <a:rPr kumimoji="0" lang="af-ZA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cs typeface="+mn-cs"/>
              </a:rPr>
              <a:t> (2024).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46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LLM </a:t>
            </a:r>
            <a:r>
              <a:rPr lang="ko-KR" altLang="en-US" dirty="0"/>
              <a:t>서비스의 특징과 비용 효율화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21C49F1-69EC-BF69-58AE-7DCB6A3FA22E}"/>
              </a:ext>
            </a:extLst>
          </p:cNvPr>
          <p:cNvSpPr txBox="1"/>
          <p:nvPr/>
        </p:nvSpPr>
        <p:spPr>
          <a:xfrm>
            <a:off x="434828" y="1293854"/>
            <a:ext cx="10934212" cy="132985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lvl="0" indent="0" algn="l" defTabSz="914400" rtl="0" eaLnBrk="1" fontAlgn="auto" latinLnBrk="1" hangingPunct="1">
              <a:lnSpc>
                <a:spcPts val="217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KV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2000" b="1" i="0" u="none" strike="noStrike" kern="1200" cap="none" spc="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Cach</a:t>
            </a:r>
            <a:r>
              <a:rPr kumimoji="0" sz="2000" b="1" i="0" u="none" strike="noStrike" kern="1200" cap="none" spc="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에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Mixed</a:t>
            </a:r>
            <a:r>
              <a:rPr kumimoji="0" sz="2000" b="1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-</a:t>
            </a:r>
            <a:r>
              <a:rPr kumimoji="0" sz="2000" b="1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Precisi</a:t>
            </a:r>
            <a:r>
              <a:rPr kumimoji="0" sz="2000" b="1" i="0" u="none" strike="noStrike" kern="1200" cap="none" spc="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o</a:t>
            </a:r>
            <a:r>
              <a:rPr kumimoji="0" sz="2000" b="1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n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을</a:t>
            </a:r>
            <a:r>
              <a:rPr kumimoji="0" sz="2000" b="1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적용하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여</a:t>
            </a:r>
            <a:r>
              <a:rPr kumimoji="0" sz="2000" b="1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Safety</a:t>
            </a:r>
            <a:r>
              <a:rPr kumimoji="0" sz="20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2000" b="1" i="0" u="none" strike="noStrike" kern="1200" cap="none" spc="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Is</a:t>
            </a:r>
            <a:r>
              <a:rPr kumimoji="0" sz="2000" b="1" i="0" u="none" strike="noStrike" kern="1200" cap="none" spc="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s</a:t>
            </a:r>
            <a:r>
              <a:rPr kumimoji="0" sz="20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ue</a:t>
            </a:r>
            <a:r>
              <a:rPr kumimoji="0" sz="2000" b="1" i="0" u="none" strike="noStrike" kern="1200" cap="none" spc="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를</a:t>
            </a:r>
            <a:r>
              <a:rPr kumimoji="0" sz="2000" b="1" i="0" u="none" strike="noStrike" kern="1200" cap="none" spc="-2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완</a:t>
            </a:r>
            <a:r>
              <a:rPr kumimoji="0" sz="2000" b="1" i="0" u="none" strike="noStrike" kern="1200" cap="none" spc="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화</a:t>
            </a:r>
            <a:r>
              <a:rPr kumimoji="0" sz="2000" b="1" i="0" u="none" strike="noStrike" kern="1200" cap="none" spc="-2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하면</a:t>
            </a:r>
            <a:r>
              <a:rPr kumimoji="0" sz="2000" b="1" i="0" u="none" strike="noStrike" kern="1200" cap="none" spc="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서</a:t>
            </a:r>
            <a:endParaRPr kumimoji="0" lang="en-US" sz="2000" b="1" i="0" u="none" strike="noStrike" kern="1200" cap="none" spc="-4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12700" marR="5080" lvl="0" indent="0" algn="l" defTabSz="914400" rtl="0" eaLnBrk="1" fontAlgn="auto" latinLnBrk="1" hangingPunct="1">
              <a:lnSpc>
                <a:spcPts val="217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압축률</a:t>
            </a:r>
            <a:r>
              <a:rPr kumimoji="0" sz="2000" b="1" i="0" u="none" strike="noStrike" kern="1200" cap="none" spc="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은</a:t>
            </a:r>
            <a:r>
              <a:rPr kumimoji="0" sz="2000" b="1" i="0" u="none" strike="noStrike" kern="1200" cap="none" spc="-2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높이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고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성</a:t>
            </a:r>
            <a:r>
              <a:rPr kumimoji="0" sz="20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능</a:t>
            </a:r>
            <a:r>
              <a:rPr kumimoji="0" sz="2000" b="1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하락</a:t>
            </a:r>
            <a:r>
              <a:rPr kumimoji="0" sz="2000" b="1" i="0" u="none" strike="noStrike" kern="1200" cap="none" spc="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은</a:t>
            </a:r>
            <a:r>
              <a:rPr kumimoji="0" sz="2000" b="1" i="0" u="none" strike="noStrike" kern="1200" cap="none" spc="-2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2000" b="1" i="0" u="none" strike="noStrike" kern="1200" cap="none" spc="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최소</a:t>
            </a:r>
            <a:r>
              <a:rPr kumimoji="0" sz="2000" b="1" i="0" u="none" strike="noStrike" kern="1200" cap="none" spc="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화</a:t>
            </a:r>
            <a:r>
              <a:rPr kumimoji="0" lang="ko-KR" altLang="en-US" sz="2000" b="1" i="0" u="none" strike="noStrike" kern="1200" cap="none" spc="-2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함</a:t>
            </a:r>
            <a:endParaRPr kumimoji="0" lang="en-US" altLang="ko-KR" sz="2000" b="1" i="0" u="none" strike="noStrike" kern="1200" cap="none" spc="-28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바탕"/>
            </a:endParaRPr>
          </a:p>
          <a:p>
            <a:pPr marL="12700" marR="5080" lvl="0" indent="0" algn="l" defTabSz="914400" rtl="0" eaLnBrk="1" fontAlgn="auto" latinLnBrk="1" hangingPunct="1">
              <a:lnSpc>
                <a:spcPts val="217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-28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12700" marR="5080" lvl="0" indent="0" algn="l" defTabSz="914400" rtl="0" eaLnBrk="1" fontAlgn="auto" latinLnBrk="1" hangingPunct="1">
              <a:lnSpc>
                <a:spcPts val="217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ko-KR" sz="2000" b="1" i="0" u="none" strike="noStrike" kern="1200" cap="none" spc="3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KV</a:t>
            </a:r>
            <a:r>
              <a:rPr kumimoji="0" lang="af-ZA" altLang="ko-KR" sz="2000" b="1" i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af-ZA" altLang="ko-KR" sz="2000" b="1" i="0" u="none" strike="noStrike" kern="1200" cap="none" spc="2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Cach</a:t>
            </a:r>
            <a:r>
              <a:rPr kumimoji="0" lang="af-ZA" altLang="ko-KR" sz="2000" b="1" i="0" u="none" strike="noStrike" kern="1200" cap="none" spc="2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</a:t>
            </a:r>
            <a:r>
              <a:rPr kumimoji="0" lang="ko-KR" altLang="en-US" sz="2000" b="1" i="0" u="none" strike="noStrike" kern="1200" cap="none" spc="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에</a:t>
            </a:r>
            <a:r>
              <a:rPr kumimoji="0" lang="ko-KR" altLang="en-US" sz="2000" b="1" i="0" u="none" strike="noStrike" kern="1200" cap="none" spc="-2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af-ZA" altLang="ko-KR" sz="2000" b="1" i="0" u="none" strike="noStrike" kern="1200" cap="none" spc="15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Mixed</a:t>
            </a:r>
            <a:r>
              <a:rPr kumimoji="0" lang="af-ZA" altLang="ko-KR" sz="2000" b="1" i="0" u="none" strike="noStrike" kern="1200" cap="none" spc="1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-</a:t>
            </a:r>
            <a:r>
              <a:rPr kumimoji="0" lang="af-ZA" altLang="ko-KR" sz="2000" b="1" i="0" u="none" strike="noStrike" kern="1200" cap="none" spc="17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Precisi</a:t>
            </a:r>
            <a:r>
              <a:rPr kumimoji="0" lang="af-ZA" altLang="ko-KR" sz="2000" b="1" i="0" u="none" strike="noStrike" kern="1200" cap="none" spc="2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o</a:t>
            </a:r>
            <a:r>
              <a:rPr kumimoji="0" lang="af-ZA" altLang="ko-KR" sz="2000" b="1" i="0" u="none" strike="noStrike" kern="1200" cap="none" spc="114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n</a:t>
            </a:r>
            <a:r>
              <a:rPr kumimoji="0" lang="en-US" altLang="ko-KR" sz="2000" b="1" i="0" u="none" strike="noStrike" kern="1200" cap="none" spc="-2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→  M I K V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0CB8EB12-0390-02F8-5488-2786AA4F91C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999" y="3080903"/>
            <a:ext cx="3157890" cy="1129578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8752C380-110C-4AAD-6BC1-B92E8FE232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0470" y="3029759"/>
            <a:ext cx="3547798" cy="2637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11F60-EC31-DC0F-4705-1427CB66201A}"/>
              </a:ext>
            </a:extLst>
          </p:cNvPr>
          <p:cNvSpPr txBox="1"/>
          <p:nvPr/>
        </p:nvSpPr>
        <p:spPr>
          <a:xfrm>
            <a:off x="624840" y="6108747"/>
            <a:ext cx="1138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cs typeface="+mn-cs"/>
              </a:rPr>
              <a:t>Yang, June Yong, et al. "No token left behind: Reliable kv cache compression via importance-aware mixed precision quantization." </a:t>
            </a:r>
            <a:r>
              <a:rPr kumimoji="0" lang="af-ZA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cs typeface="+mn-cs"/>
              </a:rPr>
              <a:t>arXiv preprint arXiv:2402.18096</a:t>
            </a:r>
            <a:r>
              <a:rPr kumimoji="0" lang="af-ZA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cs typeface="+mn-cs"/>
              </a:rPr>
              <a:t> (2024).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B53033B-3BDF-74BD-CD6D-1263180B1B31}"/>
              </a:ext>
            </a:extLst>
          </p:cNvPr>
          <p:cNvSpPr/>
          <p:nvPr/>
        </p:nvSpPr>
        <p:spPr>
          <a:xfrm>
            <a:off x="2088944" y="3510280"/>
            <a:ext cx="1274016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1A118-9BC7-1BAF-EDE2-873F87F64514}"/>
              </a:ext>
            </a:extLst>
          </p:cNvPr>
          <p:cNvSpPr txBox="1"/>
          <p:nvPr/>
        </p:nvSpPr>
        <p:spPr>
          <a:xfrm>
            <a:off x="7736840" y="2950098"/>
            <a:ext cx="334264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GQA :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질의응답 기능 지원 여부 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MMLU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af-ZA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MMLU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벤치마크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</a:t>
            </a:r>
            <a:r>
              <a:rPr kumimoji="0" lang="af-ZA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Massive Multitask Language Understanding)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에 대한 모델 성능을 나타냄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→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모델 성능은 다양한 캐시 크기에 걸쳐 상대적으로 안정적으로 유지되며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이는 메모리 절약이 모델 정확도에 큰 영향을 미치지 않음을 알 수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D10A77-E9C8-A075-9185-800C18938268}"/>
              </a:ext>
            </a:extLst>
          </p:cNvPr>
          <p:cNvSpPr txBox="1"/>
          <p:nvPr/>
        </p:nvSpPr>
        <p:spPr>
          <a:xfrm>
            <a:off x="624840" y="4425619"/>
            <a:ext cx="2169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Lucida Grande"/>
                <a:cs typeface="+mn-cs"/>
              </a:rPr>
              <a:t>AlpacaEval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Lucida Grande"/>
                <a:cs typeface="+mn-cs"/>
              </a:rPr>
              <a:t>은 모델 간 대화 형식의 경쟁을 평가하기 위한 지표 중 하나로 평가 모델이 다른 모델보다 승리하는 정도를 알 수 있음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Lucida Grande"/>
                <a:cs typeface="+mn-cs"/>
              </a:rPr>
              <a:t>(MIKV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Lucida Grande"/>
                <a:cs typeface="+mn-cs"/>
              </a:rPr>
              <a:t>를 적용한 모델을 평가하기 위해 사용됨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Lucida Grande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6643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3909B-A320-0BB8-1DF0-62B158F7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Quantization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F70A50-0B5B-34BA-4A32-C2E99B13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9022B-FB02-33B4-9556-C18CB0B1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9" y="863604"/>
            <a:ext cx="10115267" cy="56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C15FF-35DE-8E99-4853-CCD08F8AB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Quantization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FDAA67-C325-6BD0-A5B2-3B7A9CAD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6F7C4-2123-EFFF-B74A-0139A9FF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90" y="959151"/>
            <a:ext cx="9398362" cy="56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8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62BE2-A3AD-C549-D07D-31727E96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Quantization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5EDB22-5AE4-C509-801B-3B1CCDDF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0D5A9-858C-E989-68F1-08D53B851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0" y="964745"/>
            <a:ext cx="10424186" cy="53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E2808-2C6E-845C-BFF4-28BA907C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Quantization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8DFAC6-5095-D541-DD88-3C71743D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D26F0-AE80-7044-3D79-A4D0A4BA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2" y="863604"/>
            <a:ext cx="9804293" cy="53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61DEE-446E-B0A5-9E91-0E4ACCE8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Quantization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CEBB5-37D7-0BBC-A528-9905759F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810C39-6813-E9CC-A386-4206417B0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46" b="40795"/>
          <a:stretch/>
        </p:blipFill>
        <p:spPr>
          <a:xfrm>
            <a:off x="293070" y="1098258"/>
            <a:ext cx="11441622" cy="396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8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8651-146B-C826-43B1-D91809EA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Quantization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8C15D-53DC-0D69-2255-A057D045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0024B0-172F-854E-F060-375EED7D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53" y="863604"/>
            <a:ext cx="8034130" cy="469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03BEC-A0DD-6B3C-53E7-F22E62EEAE2A}"/>
              </a:ext>
            </a:extLst>
          </p:cNvPr>
          <p:cNvSpPr txBox="1"/>
          <p:nvPr/>
        </p:nvSpPr>
        <p:spPr>
          <a:xfrm>
            <a:off x="766119" y="5881816"/>
            <a:ext cx="1065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TFLOPS(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Tera Floating Point Operations Per Second</a:t>
            </a:r>
            <a:r>
              <a:rPr lang="en-US" altLang="ko-KR" dirty="0"/>
              <a:t>):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(10^12) FLOP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의미합니다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예를 들어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1 TFLOP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성능을 가진 컴퓨터는 매초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조 번의 부동 소수점 연산을 수행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04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2C0F2-590D-F793-DC57-940F3A00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Pruning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4CA73A-AC0E-25F6-20CD-0BBB7FA3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13E611-1AB5-63DB-7807-95A160714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500" y="1096575"/>
            <a:ext cx="9486380" cy="525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3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67BCD-60DF-4B50-909E-81326FCA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15F51-64AE-B0F4-3BAC-CEEA98BB3001}"/>
              </a:ext>
            </a:extLst>
          </p:cNvPr>
          <p:cNvSpPr txBox="1"/>
          <p:nvPr/>
        </p:nvSpPr>
        <p:spPr>
          <a:xfrm>
            <a:off x="1028700" y="1224643"/>
            <a:ext cx="8539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altLang="ko-KR" sz="2800" dirty="0"/>
              <a:t>AI</a:t>
            </a:r>
            <a:r>
              <a:rPr lang="ko-KR" altLang="en-US" sz="2800" dirty="0"/>
              <a:t>의 역사와 초거대 </a:t>
            </a:r>
            <a:r>
              <a:rPr lang="en-US" altLang="ko-KR" sz="2800" dirty="0"/>
              <a:t>AI</a:t>
            </a:r>
            <a:r>
              <a:rPr lang="ko-KR" altLang="en-US" sz="2800" dirty="0"/>
              <a:t>의 출현</a:t>
            </a:r>
            <a:endParaRPr lang="en-US" altLang="ko-KR" sz="2800" dirty="0"/>
          </a:p>
          <a:p>
            <a:pPr marL="514350" indent="-514350">
              <a:buAutoNum type="arabicParenR"/>
            </a:pPr>
            <a:r>
              <a:rPr lang="en-US" altLang="ko-KR" sz="2800" dirty="0"/>
              <a:t>GPU</a:t>
            </a:r>
            <a:r>
              <a:rPr lang="ko-KR" altLang="en-US" sz="2800" dirty="0"/>
              <a:t>의 등장과 </a:t>
            </a:r>
            <a:r>
              <a:rPr lang="en-US" altLang="ko-KR" sz="2800" dirty="0"/>
              <a:t>NPU</a:t>
            </a:r>
            <a:r>
              <a:rPr lang="ko-KR" altLang="en-US" sz="2800" dirty="0"/>
              <a:t>의 도전</a:t>
            </a:r>
            <a:endParaRPr lang="en-US" altLang="ko-KR" sz="2800" dirty="0"/>
          </a:p>
          <a:p>
            <a:pPr marL="514350" indent="-514350">
              <a:buAutoNum type="arabicParenR"/>
            </a:pPr>
            <a:r>
              <a:rPr lang="en-US" altLang="ko-KR" sz="2800" dirty="0"/>
              <a:t>LLM </a:t>
            </a:r>
            <a:r>
              <a:rPr lang="ko-KR" altLang="en-US" sz="2800" dirty="0"/>
              <a:t>서비스의 특징과 비용 효율화</a:t>
            </a:r>
            <a:endParaRPr lang="en-US" altLang="ko-KR" sz="2800" dirty="0"/>
          </a:p>
          <a:p>
            <a:pPr marL="514350" indent="-514350">
              <a:buAutoNum type="arabicParenR"/>
            </a:pPr>
            <a:r>
              <a:rPr lang="ko-KR" altLang="en-US" sz="2800" dirty="0"/>
              <a:t>경량화 알고리즘 소개</a:t>
            </a:r>
            <a:r>
              <a:rPr lang="en-US" altLang="ko-KR" sz="2800" dirty="0"/>
              <a:t>(Pruning, Quantization)</a:t>
            </a:r>
          </a:p>
          <a:p>
            <a:pPr marL="514350" indent="-514350">
              <a:buAutoNum type="arabicParenR"/>
            </a:pPr>
            <a:r>
              <a:rPr lang="ko-KR" altLang="en-US" sz="2800" dirty="0"/>
              <a:t>경량화를 위한 반도체 기술 및 미래의 </a:t>
            </a:r>
            <a:r>
              <a:rPr lang="en-US" altLang="ko-KR" sz="2800" dirty="0"/>
              <a:t>AI </a:t>
            </a:r>
            <a:r>
              <a:rPr lang="ko-KR" altLang="en-US" sz="2800" dirty="0"/>
              <a:t>반도체</a:t>
            </a:r>
            <a:endParaRPr lang="en-US" altLang="ko-KR" sz="2800" dirty="0"/>
          </a:p>
          <a:p>
            <a:pPr marL="514350" indent="-514350">
              <a:buAutoNum type="arabicParenR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721189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714D1-8B1F-4EA2-CA37-3A317FCB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Pruning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B41CA6-3846-4147-A86B-A3DB23DC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8E0B471-2481-6044-5DA9-B78ED383A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78" y="863604"/>
            <a:ext cx="8050535" cy="4390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1D57F-3335-797D-DEC7-69815D6DEED6}"/>
              </a:ext>
            </a:extLst>
          </p:cNvPr>
          <p:cNvSpPr txBox="1"/>
          <p:nvPr/>
        </p:nvSpPr>
        <p:spPr>
          <a:xfrm>
            <a:off x="270978" y="5433020"/>
            <a:ext cx="852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메모리 저장 방식들 중 하나입니다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rowptr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]=j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col array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j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인덱스부터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row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매칭이 된다는 것을 나타낸다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C0AA1-D82F-DB8A-289F-F5C00ECD6FA8}"/>
              </a:ext>
            </a:extLst>
          </p:cNvPr>
          <p:cNvSpPr txBox="1"/>
          <p:nvPr/>
        </p:nvSpPr>
        <p:spPr>
          <a:xfrm>
            <a:off x="8421939" y="1322173"/>
            <a:ext cx="3759369" cy="378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IA=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rowptr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=[0 2 2 5 7]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JA= col =[0 3 0 1 3 0 1]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A=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=[3 4 4 3 5 3 6]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rowptr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]=</a:t>
            </a:r>
            <a:r>
              <a:rPr lang="en-US" altLang="ko-KR" sz="1800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rowptr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[1]=</a:t>
            </a:r>
            <a:r>
              <a:rPr lang="en-US" altLang="ko-KR" sz="1800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kern="1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col[</a:t>
            </a:r>
            <a:r>
              <a:rPr lang="en-US" altLang="ko-KR" sz="1800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]=0,col[</a:t>
            </a:r>
            <a:r>
              <a:rPr lang="en-US" altLang="ko-KR" sz="1800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]=3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row0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[3 0 0 4]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의미</a:t>
            </a:r>
          </a:p>
          <a:p>
            <a:endParaRPr lang="en-US" altLang="ko-KR" dirty="0"/>
          </a:p>
          <a:p>
            <a:r>
              <a:rPr lang="en-US" altLang="ko-KR" dirty="0"/>
              <a:t>(2)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rowptr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]=2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rowptr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[2]=2 :</a:t>
            </a: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col[2]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이상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col[2]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미만 매칭된다는 것으로 </a:t>
            </a:r>
            <a:r>
              <a:rPr lang="en-US" altLang="ko-KR" sz="1800" dirty="0">
                <a:solidFill>
                  <a:srgbClr val="FF000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row1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매칭 되는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col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없다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[0 0 0 0]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의미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198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96A9F-D8F5-8BF0-76C5-AE4AFB0D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Pruning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78E2CC-2932-6916-5D7A-3B78BA52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7746DC-E44F-9755-35CB-590F9741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0" y="863603"/>
            <a:ext cx="9197168" cy="4548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E02B5-E1DF-E49A-0560-03532416EF30}"/>
              </a:ext>
            </a:extLst>
          </p:cNvPr>
          <p:cNvSpPr txBox="1"/>
          <p:nvPr/>
        </p:nvSpPr>
        <p:spPr>
          <a:xfrm>
            <a:off x="766119" y="6047430"/>
            <a:ext cx="888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bandwidth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초당 전송될 수 있는 데이터 최대량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15F43-62B0-655C-F7E4-683AE664F1BD}"/>
              </a:ext>
            </a:extLst>
          </p:cNvPr>
          <p:cNvSpPr txBox="1"/>
          <p:nvPr/>
        </p:nvSpPr>
        <p:spPr>
          <a:xfrm>
            <a:off x="766119" y="5625065"/>
            <a:ext cx="1041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기존의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CSR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방식은 연산에 비효율적이기 때문에 고정된 형태로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weight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저장한다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306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188E8-630A-8F70-8DB1-FEBD9A29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Pruning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1C457-1BC5-1DD1-403F-64333C04E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F23F95-5DFE-5BBC-AA7D-A9E9624B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993140"/>
            <a:ext cx="7902180" cy="4195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FE0B65-9115-1B80-E35A-3081DDA7F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668" y="1447677"/>
            <a:ext cx="4059321" cy="1818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9E773E-7614-FB2B-B787-9D70D848B45E}"/>
                  </a:ext>
                </a:extLst>
              </p:cNvPr>
              <p:cNvSpPr txBox="1"/>
              <p:nvPr/>
            </p:nvSpPr>
            <p:spPr>
              <a:xfrm>
                <a:off x="506627" y="5188492"/>
                <a:ext cx="113208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1. Encoding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될 블록은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(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고정된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sz="1800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비트가 포함되어 있고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 중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(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고정된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1800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비트가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unpruned 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된다고 가정</a:t>
                </a:r>
                <a:endParaRPr lang="en-US" altLang="ko-KR" sz="18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/>
                  <a:t>2. 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고정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-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고정 인코딩 방식은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(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고정된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 Nin 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비트를 입력으로 받아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dirty="0" err="1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Nout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비트를 출력으로 생성하며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이때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dirty="0" err="1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Nout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/Nin=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sz="1800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ko-KR" altLang="ko-KR" sz="1800" dirty="0" err="1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되어야한다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3. </a:t>
                </a:r>
                <a:r>
                  <a:rPr lang="en-US" altLang="ko-KR" sz="1800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Var[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1800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]=0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만들기 위해서 </a:t>
                </a:r>
                <a:r>
                  <a:rPr lang="ko-KR" altLang="ko-KR" sz="1800" dirty="0" err="1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인코딩된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블록의 크기는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4</a:t>
                </a:r>
                <a:r>
                  <a:rPr lang="ko-KR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로 고정한다</a:t>
                </a:r>
                <a:r>
                  <a:rPr lang="en-US" altLang="ko-KR" sz="18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.( E[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sz="1800" dirty="0">
                    <a:effectLst/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])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9E773E-7614-FB2B-B787-9D70D848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7" y="5188492"/>
                <a:ext cx="11320883" cy="1200329"/>
              </a:xfrm>
              <a:prstGeom prst="rect">
                <a:avLst/>
              </a:prstGeom>
              <a:blipFill>
                <a:blip r:embed="rId5"/>
                <a:stretch>
                  <a:fillRect l="-431" t="-2538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851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5</a:t>
            </a:r>
            <a:r>
              <a:rPr lang="ko-KR" altLang="en-US" sz="3200" dirty="0"/>
              <a:t>장 경량화를 위한 반도체 기술</a:t>
            </a:r>
            <a:r>
              <a:rPr lang="en-US" altLang="ko-KR" sz="3200" dirty="0"/>
              <a:t> &amp; </a:t>
            </a:r>
            <a:r>
              <a:rPr lang="ko-KR" altLang="en-US" sz="3200" dirty="0"/>
              <a:t>미래의 </a:t>
            </a:r>
            <a:r>
              <a:rPr lang="en-US" altLang="ko-KR" sz="3200" dirty="0"/>
              <a:t>AI</a:t>
            </a:r>
            <a:r>
              <a:rPr lang="ko-KR" altLang="en-US" sz="3200" dirty="0"/>
              <a:t> 반도체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67BCD-60DF-4B50-909E-81326FCA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A8DD3-F359-7E96-B550-76F06A405DDC}"/>
              </a:ext>
            </a:extLst>
          </p:cNvPr>
          <p:cNvSpPr txBox="1"/>
          <p:nvPr/>
        </p:nvSpPr>
        <p:spPr>
          <a:xfrm>
            <a:off x="819807" y="1255487"/>
            <a:ext cx="9538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2C62"/>
                </a:solidFill>
              </a:rPr>
              <a:t>초기 연구 반도체 아이디어</a:t>
            </a:r>
            <a:endParaRPr lang="en-US" altLang="ko-KR" sz="2400" dirty="0">
              <a:solidFill>
                <a:srgbClr val="002C62"/>
              </a:solidFill>
            </a:endParaRPr>
          </a:p>
          <a:p>
            <a:r>
              <a:rPr lang="en-US" altLang="ko-KR" sz="2400" dirty="0">
                <a:solidFill>
                  <a:srgbClr val="002C62"/>
                </a:solidFill>
              </a:rPr>
              <a:t>Analog AI </a:t>
            </a:r>
            <a:r>
              <a:rPr lang="ko-KR" altLang="en-US" sz="2400" dirty="0">
                <a:solidFill>
                  <a:srgbClr val="002C62"/>
                </a:solidFill>
              </a:rPr>
              <a:t>반도체</a:t>
            </a:r>
            <a:endParaRPr lang="en-US" altLang="ko-KR" sz="2400" dirty="0">
              <a:solidFill>
                <a:srgbClr val="002C62"/>
              </a:solidFill>
            </a:endParaRPr>
          </a:p>
          <a:p>
            <a:r>
              <a:rPr lang="en-US" altLang="ko-KR" sz="2400" dirty="0">
                <a:solidFill>
                  <a:srgbClr val="002C62"/>
                </a:solidFill>
              </a:rPr>
              <a:t>(</a:t>
            </a:r>
            <a:r>
              <a:rPr lang="ko-KR" altLang="en-US" sz="2400" dirty="0">
                <a:solidFill>
                  <a:srgbClr val="002C62"/>
                </a:solidFill>
              </a:rPr>
              <a:t>차세대 반도체</a:t>
            </a:r>
            <a:r>
              <a:rPr lang="en-US" altLang="ko-KR" sz="2400" dirty="0">
                <a:solidFill>
                  <a:srgbClr val="002C62"/>
                </a:solidFill>
              </a:rPr>
              <a:t>, </a:t>
            </a:r>
            <a:r>
              <a:rPr lang="ko-KR" altLang="en-US" sz="2400" dirty="0" err="1">
                <a:solidFill>
                  <a:srgbClr val="002C62"/>
                </a:solidFill>
              </a:rPr>
              <a:t>초전력</a:t>
            </a:r>
            <a:r>
              <a:rPr lang="en-US" altLang="ko-KR" sz="2400" dirty="0">
                <a:solidFill>
                  <a:srgbClr val="002C62"/>
                </a:solidFill>
              </a:rPr>
              <a:t>)</a:t>
            </a:r>
            <a:r>
              <a:rPr lang="ko-KR" altLang="en-US" sz="2400" dirty="0">
                <a:solidFill>
                  <a:srgbClr val="002C62"/>
                </a:solidFill>
              </a:rPr>
              <a:t> </a:t>
            </a:r>
            <a:endParaRPr lang="en-US" altLang="ko-KR" sz="2400" dirty="0">
              <a:solidFill>
                <a:srgbClr val="002C6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E51B5-B9D8-95C9-A207-1B42DDED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21" y="1287114"/>
            <a:ext cx="5735788" cy="2141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9BE9C-9DA5-2245-CAAD-51C085EA9420}"/>
              </a:ext>
            </a:extLst>
          </p:cNvPr>
          <p:cNvSpPr txBox="1"/>
          <p:nvPr/>
        </p:nvSpPr>
        <p:spPr>
          <a:xfrm>
            <a:off x="819807" y="3663794"/>
            <a:ext cx="7132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C62"/>
                </a:solidFill>
              </a:rPr>
              <a:t>New AI Chip Solution 01: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2C62"/>
                </a:solidFill>
              </a:rPr>
              <a:t>General Purpose → Service-specific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2C62"/>
                </a:solidFill>
              </a:rPr>
              <a:t>Compression: Quantization, Pruning</a:t>
            </a:r>
          </a:p>
          <a:p>
            <a:endParaRPr lang="ko-KR" altLang="en-US" sz="2000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58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5</a:t>
            </a:r>
            <a:r>
              <a:rPr lang="ko-KR" altLang="en-US" sz="3200" dirty="0"/>
              <a:t>장 </a:t>
            </a:r>
            <a:r>
              <a:rPr lang="en-US" altLang="ko-KR" sz="3200" dirty="0"/>
              <a:t>Dedicated Design for Quantization</a:t>
            </a:r>
            <a:endParaRPr lang="ko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67BCD-60DF-4B50-909E-81326FCA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9B56E-3BCD-6998-44C6-8DDD8589694C}"/>
              </a:ext>
            </a:extLst>
          </p:cNvPr>
          <p:cNvSpPr txBox="1"/>
          <p:nvPr/>
        </p:nvSpPr>
        <p:spPr>
          <a:xfrm>
            <a:off x="1004341" y="928151"/>
            <a:ext cx="572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C62"/>
                </a:solidFill>
              </a:rPr>
              <a:t>Binary Coded Quantization (BCQ)</a:t>
            </a:r>
            <a:endParaRPr lang="ko-KR" altLang="en-US" dirty="0">
              <a:solidFill>
                <a:srgbClr val="002C6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EF16D5-E37B-7BB0-BA1C-B0BA15723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488"/>
          <a:stretch/>
        </p:blipFill>
        <p:spPr>
          <a:xfrm>
            <a:off x="809225" y="3234223"/>
            <a:ext cx="5037257" cy="31970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045633-2820-261C-9A8D-9FA0DF18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82" y="1830460"/>
            <a:ext cx="6166288" cy="31970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E2115A-A747-D120-91D7-F4B75609C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41" y="1560606"/>
            <a:ext cx="1726884" cy="1635537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466833B-1AAA-5081-8660-4AD01CC1C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4" y="1911093"/>
            <a:ext cx="2346325" cy="8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0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5</a:t>
            </a:r>
            <a:r>
              <a:rPr lang="ko-KR" altLang="en-US" sz="3200" dirty="0"/>
              <a:t>장 </a:t>
            </a:r>
            <a:r>
              <a:rPr lang="en-US" altLang="ko-KR" sz="3200" dirty="0"/>
              <a:t>Dedicated Design for Quantization</a:t>
            </a:r>
            <a:endParaRPr lang="ko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67BCD-60DF-4B50-909E-81326FCA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9B56E-3BCD-6998-44C6-8DDD8589694C}"/>
              </a:ext>
            </a:extLst>
          </p:cNvPr>
          <p:cNvSpPr txBox="1"/>
          <p:nvPr/>
        </p:nvSpPr>
        <p:spPr>
          <a:xfrm>
            <a:off x="1004341" y="928151"/>
            <a:ext cx="8042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C62"/>
                </a:solidFill>
              </a:rPr>
              <a:t>BCQ format: </a:t>
            </a:r>
          </a:p>
          <a:p>
            <a:r>
              <a:rPr lang="en-US" altLang="ko-KR" dirty="0">
                <a:solidFill>
                  <a:srgbClr val="002C62"/>
                </a:solidFill>
              </a:rPr>
              <a:t>less multiplication, replaced FP additions with INT additions </a:t>
            </a:r>
          </a:p>
          <a:p>
            <a:endParaRPr lang="en-US" altLang="ko-KR" dirty="0">
              <a:solidFill>
                <a:srgbClr val="002C62"/>
              </a:solidFill>
            </a:endParaRPr>
          </a:p>
          <a:p>
            <a:r>
              <a:rPr lang="en-US" altLang="ko-KR" dirty="0" err="1">
                <a:solidFill>
                  <a:srgbClr val="002C62"/>
                </a:solidFill>
              </a:rPr>
              <a:t>iFPU</a:t>
            </a:r>
            <a:r>
              <a:rPr lang="en-US" altLang="ko-KR" dirty="0">
                <a:solidFill>
                  <a:srgbClr val="002C62"/>
                </a:solidFill>
              </a:rPr>
              <a:t>: </a:t>
            </a:r>
            <a:r>
              <a:rPr lang="en-US" altLang="ko-KR" dirty="0" err="1">
                <a:solidFill>
                  <a:srgbClr val="002C62"/>
                </a:solidFill>
              </a:rPr>
              <a:t>MatMul</a:t>
            </a:r>
            <a:r>
              <a:rPr lang="en-US" altLang="ko-KR" dirty="0">
                <a:solidFill>
                  <a:srgbClr val="002C62"/>
                </a:solidFill>
              </a:rPr>
              <a:t> Engine for Quantized Weights and FP Activations</a:t>
            </a:r>
            <a:endParaRPr lang="ko-KR" altLang="en-US" dirty="0">
              <a:solidFill>
                <a:srgbClr val="002C62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AE717C-E202-2AF3-19BA-13FD621B4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39" y="2389581"/>
            <a:ext cx="8042122" cy="20056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46E6B0-33C5-E762-CF80-25D59589B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819" y="4809834"/>
            <a:ext cx="7744362" cy="16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4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5</a:t>
            </a:r>
            <a:r>
              <a:rPr lang="ko-KR" altLang="en-US" sz="3200" dirty="0"/>
              <a:t>장 </a:t>
            </a:r>
            <a:r>
              <a:rPr lang="en-US" altLang="ko-KR" sz="3200" dirty="0"/>
              <a:t>Dedicated Design for Quantization</a:t>
            </a:r>
            <a:endParaRPr lang="ko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67BCD-60DF-4B50-909E-81326FCA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9B56E-3BCD-6998-44C6-8DDD8589694C}"/>
              </a:ext>
            </a:extLst>
          </p:cNvPr>
          <p:cNvSpPr txBox="1"/>
          <p:nvPr/>
        </p:nvSpPr>
        <p:spPr>
          <a:xfrm>
            <a:off x="1004341" y="928151"/>
            <a:ext cx="804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2C62"/>
                </a:solidFill>
              </a:rPr>
              <a:t>iFPU</a:t>
            </a:r>
            <a:r>
              <a:rPr lang="en-US" altLang="ko-KR" dirty="0">
                <a:solidFill>
                  <a:srgbClr val="002C62"/>
                </a:solidFill>
              </a:rPr>
              <a:t>: </a:t>
            </a:r>
            <a:r>
              <a:rPr lang="en-US" altLang="ko-KR" dirty="0" err="1">
                <a:solidFill>
                  <a:srgbClr val="002C62"/>
                </a:solidFill>
              </a:rPr>
              <a:t>MatMul</a:t>
            </a:r>
            <a:r>
              <a:rPr lang="en-US" altLang="ko-KR" dirty="0">
                <a:solidFill>
                  <a:srgbClr val="002C62"/>
                </a:solidFill>
              </a:rPr>
              <a:t> Engine for Quantized Weights and FP Activations</a:t>
            </a:r>
            <a:endParaRPr lang="ko-KR" altLang="en-US" dirty="0">
              <a:solidFill>
                <a:srgbClr val="002C62"/>
              </a:solidFill>
            </a:endParaRPr>
          </a:p>
          <a:p>
            <a:r>
              <a:rPr lang="en-US" altLang="ko-KR" dirty="0">
                <a:solidFill>
                  <a:srgbClr val="002C62"/>
                </a:solidFill>
              </a:rPr>
              <a:t>Results:</a:t>
            </a:r>
            <a:endParaRPr lang="ko-KR" altLang="en-US" dirty="0">
              <a:solidFill>
                <a:srgbClr val="002C6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40874C-E540-A052-61A3-4C063CD5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5" y="1631796"/>
            <a:ext cx="6538527" cy="2133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FB080-2430-EF67-4F47-5299D2FDC2C8}"/>
              </a:ext>
            </a:extLst>
          </p:cNvPr>
          <p:cNvSpPr txBox="1"/>
          <p:nvPr/>
        </p:nvSpPr>
        <p:spPr>
          <a:xfrm>
            <a:off x="1010437" y="4091975"/>
            <a:ext cx="10834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C62"/>
                </a:solidFill>
              </a:rPr>
              <a:t>Conventional FPU</a:t>
            </a:r>
            <a:r>
              <a:rPr lang="ko-KR" altLang="en-US" dirty="0">
                <a:solidFill>
                  <a:srgbClr val="002C62"/>
                </a:solidFill>
              </a:rPr>
              <a:t> </a:t>
            </a:r>
            <a:r>
              <a:rPr lang="en-US" altLang="ko-KR" dirty="0">
                <a:solidFill>
                  <a:srgbClr val="002C62"/>
                </a:solidFill>
              </a:rPr>
              <a:t>design</a:t>
            </a:r>
            <a:r>
              <a:rPr lang="ko-KR" altLang="en-US" dirty="0">
                <a:solidFill>
                  <a:srgbClr val="002C62"/>
                </a:solidFill>
              </a:rPr>
              <a:t>에 비하면</a:t>
            </a:r>
            <a:r>
              <a:rPr lang="en-US" altLang="ko-KR" dirty="0">
                <a:solidFill>
                  <a:srgbClr val="002C62"/>
                </a:solidFill>
              </a:rPr>
              <a:t>,</a:t>
            </a:r>
          </a:p>
          <a:p>
            <a:r>
              <a:rPr lang="en-US" altLang="ko-KR" dirty="0" err="1">
                <a:solidFill>
                  <a:srgbClr val="002C62"/>
                </a:solidFill>
              </a:rPr>
              <a:t>iFPU</a:t>
            </a:r>
            <a:r>
              <a:rPr lang="ko-KR" altLang="en-US" dirty="0">
                <a:solidFill>
                  <a:srgbClr val="002C62"/>
                </a:solidFill>
              </a:rPr>
              <a:t>는 </a:t>
            </a:r>
            <a:r>
              <a:rPr lang="en-US" altLang="ko-KR" dirty="0">
                <a:solidFill>
                  <a:srgbClr val="002C62"/>
                </a:solidFill>
              </a:rPr>
              <a:t>weight-only</a:t>
            </a:r>
            <a:r>
              <a:rPr lang="ko-KR" altLang="en-US" dirty="0">
                <a:solidFill>
                  <a:srgbClr val="002C62"/>
                </a:solidFill>
              </a:rPr>
              <a:t> </a:t>
            </a:r>
            <a:r>
              <a:rPr lang="en-US" altLang="ko-KR" dirty="0">
                <a:solidFill>
                  <a:srgbClr val="002C62"/>
                </a:solidFill>
              </a:rPr>
              <a:t>quantized DNNs</a:t>
            </a:r>
            <a:r>
              <a:rPr lang="ko-KR" altLang="en-US" dirty="0">
                <a:solidFill>
                  <a:srgbClr val="002C62"/>
                </a:solidFill>
              </a:rPr>
              <a:t>에서 </a:t>
            </a:r>
            <a:endParaRPr lang="en-US" altLang="ko-KR" dirty="0">
              <a:solidFill>
                <a:srgbClr val="002C62"/>
              </a:solidFill>
            </a:endParaRPr>
          </a:p>
          <a:p>
            <a:r>
              <a:rPr lang="en-US" altLang="ko-KR" dirty="0">
                <a:solidFill>
                  <a:srgbClr val="002C62"/>
                </a:solidFill>
              </a:rPr>
              <a:t>6.4x</a:t>
            </a:r>
            <a:r>
              <a:rPr lang="ko-KR" altLang="en-US" dirty="0">
                <a:solidFill>
                  <a:srgbClr val="002C62"/>
                </a:solidFill>
              </a:rPr>
              <a:t>의 </a:t>
            </a:r>
            <a:r>
              <a:rPr lang="en-US" altLang="ko-KR" dirty="0">
                <a:solidFill>
                  <a:srgbClr val="002C62"/>
                </a:solidFill>
              </a:rPr>
              <a:t>energy efficiency</a:t>
            </a:r>
            <a:r>
              <a:rPr lang="ko-KR" altLang="en-US" dirty="0">
                <a:solidFill>
                  <a:srgbClr val="002C62"/>
                </a:solidFill>
              </a:rPr>
              <a:t>와 </a:t>
            </a:r>
            <a:r>
              <a:rPr lang="en-US" altLang="ko-KR" dirty="0">
                <a:solidFill>
                  <a:srgbClr val="002C62"/>
                </a:solidFill>
              </a:rPr>
              <a:t>7.9x</a:t>
            </a:r>
            <a:r>
              <a:rPr lang="ko-KR" altLang="en-US" dirty="0">
                <a:solidFill>
                  <a:srgbClr val="002C62"/>
                </a:solidFill>
              </a:rPr>
              <a:t>의</a:t>
            </a:r>
            <a:r>
              <a:rPr lang="en-US" altLang="ko-KR" dirty="0">
                <a:solidFill>
                  <a:srgbClr val="002C62"/>
                </a:solidFill>
              </a:rPr>
              <a:t>Throughput-per-area</a:t>
            </a:r>
            <a:r>
              <a:rPr lang="ko-KR" altLang="en-US" dirty="0">
                <a:solidFill>
                  <a:srgbClr val="002C62"/>
                </a:solidFill>
              </a:rPr>
              <a:t>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857911-FBCC-A1DF-DF80-A4ADB0A9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344" y="1379020"/>
            <a:ext cx="3398815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4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장 </a:t>
            </a:r>
            <a:r>
              <a:rPr lang="en-US" altLang="ko-KR" dirty="0"/>
              <a:t>Transformer Dominating AI Market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67BCD-60DF-4B50-909E-81326FCA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ED759F-854F-0CB9-D7B0-0757D4A6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73" t="1839" r="4132" b="-1"/>
          <a:stretch/>
        </p:blipFill>
        <p:spPr>
          <a:xfrm>
            <a:off x="541100" y="1940695"/>
            <a:ext cx="5444906" cy="3991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108058-E9F0-B6E4-61C7-CEB7D100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27" r="3685"/>
          <a:stretch/>
        </p:blipFill>
        <p:spPr>
          <a:xfrm>
            <a:off x="6205994" y="1940695"/>
            <a:ext cx="5444906" cy="39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9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장 </a:t>
            </a:r>
            <a:r>
              <a:rPr lang="en-US" altLang="ko-KR" dirty="0" err="1"/>
              <a:t>MatMul</a:t>
            </a:r>
            <a:r>
              <a:rPr lang="en-US" altLang="ko-KR" dirty="0"/>
              <a:t> is Dominating Transformer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67BCD-60DF-4B50-909E-81326FCA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6744F5-7686-66DF-79AF-DDE74CEB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74" t="12359"/>
          <a:stretch/>
        </p:blipFill>
        <p:spPr>
          <a:xfrm>
            <a:off x="6821288" y="1157465"/>
            <a:ext cx="4137325" cy="4543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E3BD8C-ECCA-18C7-CDF7-90A7788D5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566" y="2321504"/>
            <a:ext cx="4298614" cy="2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AI Chips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67BCD-60DF-4B50-909E-81326FCA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A8DD3-F359-7E96-B550-76F06A405DDC}"/>
              </a:ext>
            </a:extLst>
          </p:cNvPr>
          <p:cNvSpPr txBox="1"/>
          <p:nvPr/>
        </p:nvSpPr>
        <p:spPr>
          <a:xfrm>
            <a:off x="819807" y="1255487"/>
            <a:ext cx="953813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C62"/>
                </a:solidFill>
              </a:rPr>
              <a:t>Two Major Principles</a:t>
            </a:r>
          </a:p>
          <a:p>
            <a:r>
              <a:rPr lang="en-US" altLang="ko-KR" dirty="0">
                <a:solidFill>
                  <a:srgbClr val="002C62"/>
                </a:solidFill>
              </a:rPr>
              <a:t>1) Reducing the number of bits, Avoiding Float Computations</a:t>
            </a:r>
          </a:p>
          <a:p>
            <a:r>
              <a:rPr lang="en-US" altLang="ko-KR" dirty="0">
                <a:solidFill>
                  <a:srgbClr val="002C62"/>
                </a:solidFill>
              </a:rPr>
              <a:t>2) Data movements demand huge cost</a:t>
            </a:r>
          </a:p>
          <a:p>
            <a:endParaRPr lang="en-US" altLang="ko-KR" dirty="0">
              <a:solidFill>
                <a:srgbClr val="002C62"/>
              </a:solidFill>
            </a:endParaRPr>
          </a:p>
          <a:p>
            <a:endParaRPr lang="en-US" altLang="ko-KR" dirty="0">
              <a:solidFill>
                <a:srgbClr val="002C62"/>
              </a:solidFill>
            </a:endParaRPr>
          </a:p>
          <a:p>
            <a:r>
              <a:rPr lang="en-US" altLang="ko-KR" sz="2000" dirty="0">
                <a:solidFill>
                  <a:srgbClr val="002C62"/>
                </a:solidFill>
              </a:rPr>
              <a:t>AI Chip Solution 1: </a:t>
            </a:r>
          </a:p>
          <a:p>
            <a:r>
              <a:rPr lang="en-US" altLang="ko-KR" sz="2000" dirty="0">
                <a:solidFill>
                  <a:srgbClr val="002C62"/>
                </a:solidFill>
              </a:rPr>
              <a:t>Low-Precision</a:t>
            </a:r>
          </a:p>
          <a:p>
            <a:endParaRPr lang="en-US" altLang="ko-KR" sz="2000" dirty="0">
              <a:solidFill>
                <a:srgbClr val="002C62"/>
              </a:solidFill>
            </a:endParaRPr>
          </a:p>
          <a:p>
            <a:r>
              <a:rPr lang="en-US" altLang="ko-KR" sz="2000" dirty="0">
                <a:solidFill>
                  <a:srgbClr val="002C62"/>
                </a:solidFill>
              </a:rPr>
              <a:t>AI Chip Solution 2: </a:t>
            </a:r>
          </a:p>
          <a:p>
            <a:r>
              <a:rPr lang="en-US" altLang="ko-KR" sz="2000" dirty="0" err="1">
                <a:solidFill>
                  <a:srgbClr val="002C62"/>
                </a:solidFill>
              </a:rPr>
              <a:t>MatMul</a:t>
            </a:r>
            <a:r>
              <a:rPr lang="en-US" altLang="ko-KR" sz="2000" dirty="0">
                <a:solidFill>
                  <a:srgbClr val="002C62"/>
                </a:solidFill>
              </a:rPr>
              <a:t>-Oriented Architecture</a:t>
            </a:r>
          </a:p>
          <a:p>
            <a:r>
              <a:rPr lang="en-US" altLang="ko-KR" dirty="0">
                <a:solidFill>
                  <a:srgbClr val="002C62"/>
                </a:solidFill>
              </a:rPr>
              <a:t>Ex) Google TPU </a:t>
            </a:r>
          </a:p>
          <a:p>
            <a:endParaRPr lang="en-US" altLang="ko-KR" dirty="0">
              <a:solidFill>
                <a:srgbClr val="002C6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D978E5-3F6F-033E-B728-7D3F6E8E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65" y="2301926"/>
            <a:ext cx="5669968" cy="31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4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LLM </a:t>
            </a:r>
            <a:r>
              <a:rPr lang="ko-KR" altLang="en-US" dirty="0"/>
              <a:t>서비스의 특징과 비용 효율화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7CC39CA-E7B9-BE5C-10F1-609ACC1F90B2}"/>
              </a:ext>
            </a:extLst>
          </p:cNvPr>
          <p:cNvSpPr txBox="1"/>
          <p:nvPr/>
        </p:nvSpPr>
        <p:spPr>
          <a:xfrm>
            <a:off x="320605" y="765589"/>
            <a:ext cx="5131435" cy="336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3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Two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1200" cap="none" spc="-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strategies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1200" cap="none" spc="-2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make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1200" cap="none" spc="-2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efficient</a:t>
            </a:r>
            <a:r>
              <a:rPr kumimoji="0" sz="2000" b="1" i="0" u="none" strike="noStrike" kern="1200" cap="none" spc="-5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1200" cap="none" spc="-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inference</a:t>
            </a:r>
            <a:r>
              <a:rPr kumimoji="0" sz="2000" b="1" i="0" u="none" strike="noStrike" kern="1200" cap="none" spc="-5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1200" cap="none" spc="-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cs typeface="Calibri"/>
              </a:rPr>
              <a:t>system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738F0A24-730E-BBC3-C702-DAC739207475}"/>
              </a:ext>
            </a:extLst>
          </p:cNvPr>
          <p:cNvGrpSpPr/>
          <p:nvPr/>
        </p:nvGrpSpPr>
        <p:grpSpPr>
          <a:xfrm>
            <a:off x="1348693" y="2870432"/>
            <a:ext cx="2663190" cy="909955"/>
            <a:chOff x="799099" y="2056028"/>
            <a:chExt cx="2663190" cy="90995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6EFE903-6D0E-155A-B1F0-ECBB414914D9}"/>
                </a:ext>
              </a:extLst>
            </p:cNvPr>
            <p:cNvSpPr/>
            <p:nvPr/>
          </p:nvSpPr>
          <p:spPr>
            <a:xfrm>
              <a:off x="840471" y="2189717"/>
              <a:ext cx="2621915" cy="6350"/>
            </a:xfrm>
            <a:custGeom>
              <a:avLst/>
              <a:gdLst/>
              <a:ahLst/>
              <a:cxnLst/>
              <a:rect l="l" t="t" r="r" b="b"/>
              <a:pathLst>
                <a:path w="2621915" h="6350">
                  <a:moveTo>
                    <a:pt x="0" y="6072"/>
                  </a:moveTo>
                  <a:lnTo>
                    <a:pt x="2621687" y="6072"/>
                  </a:lnTo>
                </a:path>
                <a:path w="2621915" h="6350">
                  <a:moveTo>
                    <a:pt x="0" y="0"/>
                  </a:moveTo>
                  <a:lnTo>
                    <a:pt x="2621687" y="0"/>
                  </a:lnTo>
                </a:path>
              </a:pathLst>
            </a:custGeom>
            <a:ln w="8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930D02CB-E243-1F07-C7EA-4AA4CDCBEDC4}"/>
                </a:ext>
              </a:extLst>
            </p:cNvPr>
            <p:cNvSpPr/>
            <p:nvPr/>
          </p:nvSpPr>
          <p:spPr>
            <a:xfrm>
              <a:off x="839176" y="2194190"/>
              <a:ext cx="0" cy="765810"/>
            </a:xfrm>
            <a:custGeom>
              <a:avLst/>
              <a:gdLst/>
              <a:ahLst/>
              <a:cxnLst/>
              <a:rect l="l" t="t" r="r" b="b"/>
              <a:pathLst>
                <a:path h="765810">
                  <a:moveTo>
                    <a:pt x="0" y="0"/>
                  </a:moveTo>
                  <a:lnTo>
                    <a:pt x="0" y="765702"/>
                  </a:lnTo>
                </a:path>
              </a:pathLst>
            </a:custGeom>
            <a:ln w="9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5E475615-D568-A631-05E7-04BF522F1E9A}"/>
                </a:ext>
              </a:extLst>
            </p:cNvPr>
            <p:cNvSpPr/>
            <p:nvPr/>
          </p:nvSpPr>
          <p:spPr>
            <a:xfrm>
              <a:off x="840471" y="2956857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301666" y="0"/>
                  </a:lnTo>
                </a:path>
              </a:pathLst>
            </a:custGeom>
            <a:ln w="6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5290727-7507-583C-C5C3-18996047C81A}"/>
                </a:ext>
              </a:extLst>
            </p:cNvPr>
            <p:cNvSpPr/>
            <p:nvPr/>
          </p:nvSpPr>
          <p:spPr>
            <a:xfrm>
              <a:off x="1285929" y="2953821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0"/>
                  </a:moveTo>
                  <a:lnTo>
                    <a:pt x="0" y="6072"/>
                  </a:lnTo>
                </a:path>
              </a:pathLst>
            </a:custGeom>
            <a:ln w="3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4C8624FB-CC73-7ECF-ADE5-286E3CE4E96E}"/>
                </a:ext>
              </a:extLst>
            </p:cNvPr>
            <p:cNvSpPr/>
            <p:nvPr/>
          </p:nvSpPr>
          <p:spPr>
            <a:xfrm>
              <a:off x="1727921" y="2956857"/>
              <a:ext cx="1734820" cy="0"/>
            </a:xfrm>
            <a:custGeom>
              <a:avLst/>
              <a:gdLst/>
              <a:ahLst/>
              <a:cxnLst/>
              <a:rect l="l" t="t" r="r" b="b"/>
              <a:pathLst>
                <a:path w="1734820">
                  <a:moveTo>
                    <a:pt x="0" y="0"/>
                  </a:moveTo>
                  <a:lnTo>
                    <a:pt x="1734236" y="0"/>
                  </a:lnTo>
                </a:path>
              </a:pathLst>
            </a:custGeom>
            <a:ln w="3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4908CF8E-6974-A24F-C96E-D42226F0FF16}"/>
                </a:ext>
              </a:extLst>
            </p:cNvPr>
            <p:cNvSpPr/>
            <p:nvPr/>
          </p:nvSpPr>
          <p:spPr>
            <a:xfrm>
              <a:off x="840471" y="2962929"/>
              <a:ext cx="2621915" cy="0"/>
            </a:xfrm>
            <a:custGeom>
              <a:avLst/>
              <a:gdLst/>
              <a:ahLst/>
              <a:cxnLst/>
              <a:rect l="l" t="t" r="r" b="b"/>
              <a:pathLst>
                <a:path w="2621915">
                  <a:moveTo>
                    <a:pt x="0" y="0"/>
                  </a:moveTo>
                  <a:lnTo>
                    <a:pt x="2621687" y="0"/>
                  </a:lnTo>
                </a:path>
              </a:pathLst>
            </a:custGeom>
            <a:ln w="6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89AD6403-42AE-D59A-4D8C-D1F0498B4B7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642" y="2202542"/>
              <a:ext cx="1444411" cy="31603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97B0362D-FDB6-8C8D-BAF4-533B86BA4E5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953" y="2201153"/>
              <a:ext cx="440237" cy="758740"/>
            </a:xfrm>
            <a:prstGeom prst="rect">
              <a:avLst/>
            </a:prstGeom>
          </p:spPr>
        </p:pic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41B1872D-87F7-D68F-465F-2BA3413AE2CB}"/>
                </a:ext>
              </a:extLst>
            </p:cNvPr>
            <p:cNvSpPr/>
            <p:nvPr/>
          </p:nvSpPr>
          <p:spPr>
            <a:xfrm>
              <a:off x="1729642" y="2202542"/>
              <a:ext cx="1444625" cy="31750"/>
            </a:xfrm>
            <a:custGeom>
              <a:avLst/>
              <a:gdLst/>
              <a:ahLst/>
              <a:cxnLst/>
              <a:rect l="l" t="t" r="r" b="b"/>
              <a:pathLst>
                <a:path w="1444625" h="31750">
                  <a:moveTo>
                    <a:pt x="0" y="31603"/>
                  </a:moveTo>
                  <a:lnTo>
                    <a:pt x="1444411" y="31603"/>
                  </a:lnTo>
                  <a:lnTo>
                    <a:pt x="1444411" y="0"/>
                  </a:lnTo>
                  <a:lnTo>
                    <a:pt x="0" y="0"/>
                  </a:lnTo>
                  <a:lnTo>
                    <a:pt x="0" y="31603"/>
                  </a:lnTo>
                  <a:close/>
                </a:path>
              </a:pathLst>
            </a:custGeom>
            <a:ln w="31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8022E5A6-E8C4-7BE0-EDBC-BFD4FD35222B}"/>
                </a:ext>
              </a:extLst>
            </p:cNvPr>
            <p:cNvSpPr/>
            <p:nvPr/>
          </p:nvSpPr>
          <p:spPr>
            <a:xfrm>
              <a:off x="1142137" y="2201153"/>
              <a:ext cx="142240" cy="758825"/>
            </a:xfrm>
            <a:custGeom>
              <a:avLst/>
              <a:gdLst/>
              <a:ahLst/>
              <a:cxnLst/>
              <a:rect l="l" t="t" r="r" b="b"/>
              <a:pathLst>
                <a:path w="142240" h="758825">
                  <a:moveTo>
                    <a:pt x="0" y="758740"/>
                  </a:moveTo>
                  <a:lnTo>
                    <a:pt x="142052" y="758740"/>
                  </a:lnTo>
                  <a:lnTo>
                    <a:pt x="142052" y="0"/>
                  </a:lnTo>
                  <a:lnTo>
                    <a:pt x="0" y="0"/>
                  </a:lnTo>
                  <a:lnTo>
                    <a:pt x="0" y="758740"/>
                  </a:lnTo>
                  <a:close/>
                </a:path>
              </a:pathLst>
            </a:custGeom>
            <a:ln w="31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896202B4-1C9C-DAC3-25FF-ED2AF5FC1EE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1787" y="2238275"/>
              <a:ext cx="907306" cy="29145"/>
            </a:xfrm>
            <a:prstGeom prst="rect">
              <a:avLst/>
            </a:prstGeom>
          </p:spPr>
        </p:pic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C0ABDE8A-7F52-0E9E-D59B-A433C7F865F9}"/>
                </a:ext>
              </a:extLst>
            </p:cNvPr>
            <p:cNvSpPr/>
            <p:nvPr/>
          </p:nvSpPr>
          <p:spPr>
            <a:xfrm>
              <a:off x="1731787" y="2238275"/>
              <a:ext cx="907415" cy="29209"/>
            </a:xfrm>
            <a:custGeom>
              <a:avLst/>
              <a:gdLst/>
              <a:ahLst/>
              <a:cxnLst/>
              <a:rect l="l" t="t" r="r" b="b"/>
              <a:pathLst>
                <a:path w="907414" h="29210">
                  <a:moveTo>
                    <a:pt x="0" y="29145"/>
                  </a:moveTo>
                  <a:lnTo>
                    <a:pt x="907306" y="29145"/>
                  </a:lnTo>
                  <a:lnTo>
                    <a:pt x="907306" y="0"/>
                  </a:lnTo>
                  <a:lnTo>
                    <a:pt x="0" y="0"/>
                  </a:lnTo>
                  <a:lnTo>
                    <a:pt x="0" y="29145"/>
                  </a:lnTo>
                  <a:close/>
                </a:path>
              </a:pathLst>
            </a:custGeom>
            <a:ln w="31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D781D8E0-1086-596D-81F2-F5FA000CE05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668" y="2201153"/>
              <a:ext cx="182570" cy="758740"/>
            </a:xfrm>
            <a:prstGeom prst="rect">
              <a:avLst/>
            </a:prstGeom>
          </p:spPr>
        </p:pic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F989326-BD69-F677-FD56-B8236604833F}"/>
                </a:ext>
              </a:extLst>
            </p:cNvPr>
            <p:cNvSpPr/>
            <p:nvPr/>
          </p:nvSpPr>
          <p:spPr>
            <a:xfrm>
              <a:off x="1287668" y="2201153"/>
              <a:ext cx="182880" cy="758825"/>
            </a:xfrm>
            <a:custGeom>
              <a:avLst/>
              <a:gdLst/>
              <a:ahLst/>
              <a:cxnLst/>
              <a:rect l="l" t="t" r="r" b="b"/>
              <a:pathLst>
                <a:path w="182880" h="758825">
                  <a:moveTo>
                    <a:pt x="0" y="758740"/>
                  </a:moveTo>
                  <a:lnTo>
                    <a:pt x="182570" y="758740"/>
                  </a:lnTo>
                  <a:lnTo>
                    <a:pt x="182570" y="0"/>
                  </a:lnTo>
                  <a:lnTo>
                    <a:pt x="0" y="0"/>
                  </a:lnTo>
                  <a:lnTo>
                    <a:pt x="0" y="758740"/>
                  </a:lnTo>
                  <a:close/>
                </a:path>
              </a:pathLst>
            </a:custGeom>
            <a:ln w="317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6D8C9889-7D0D-DF2A-9BA3-02B8CB0B4C1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0238" y="2201153"/>
              <a:ext cx="257683" cy="758740"/>
            </a:xfrm>
            <a:prstGeom prst="rect">
              <a:avLst/>
            </a:prstGeom>
          </p:spPr>
        </p:pic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C8E70DB6-5E2E-F3DE-01E9-1B4CEA7AAB83}"/>
                </a:ext>
              </a:extLst>
            </p:cNvPr>
            <p:cNvSpPr/>
            <p:nvPr/>
          </p:nvSpPr>
          <p:spPr>
            <a:xfrm>
              <a:off x="1470238" y="2201153"/>
              <a:ext cx="257810" cy="758825"/>
            </a:xfrm>
            <a:custGeom>
              <a:avLst/>
              <a:gdLst/>
              <a:ahLst/>
              <a:cxnLst/>
              <a:rect l="l" t="t" r="r" b="b"/>
              <a:pathLst>
                <a:path w="257810" h="758825">
                  <a:moveTo>
                    <a:pt x="0" y="758740"/>
                  </a:moveTo>
                  <a:lnTo>
                    <a:pt x="257683" y="758740"/>
                  </a:lnTo>
                  <a:lnTo>
                    <a:pt x="257683" y="0"/>
                  </a:lnTo>
                  <a:lnTo>
                    <a:pt x="0" y="0"/>
                  </a:lnTo>
                  <a:lnTo>
                    <a:pt x="0" y="758740"/>
                  </a:lnTo>
                  <a:close/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23" name="object 21">
              <a:extLst>
                <a:ext uri="{FF2B5EF4-FFF2-40B4-BE49-F238E27FC236}">
                  <a16:creationId xmlns:a16="http://schemas.microsoft.com/office/drawing/2014/main" id="{B47EA09C-0B43-16CC-E0A3-36EC774F370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7942" y="2271868"/>
              <a:ext cx="1213101" cy="32674"/>
            </a:xfrm>
            <a:prstGeom prst="rect">
              <a:avLst/>
            </a:prstGeom>
          </p:spPr>
        </p:pic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F7D8E471-FC20-D1B7-77D0-D0E1D27F209B}"/>
                </a:ext>
              </a:extLst>
            </p:cNvPr>
            <p:cNvSpPr/>
            <p:nvPr/>
          </p:nvSpPr>
          <p:spPr>
            <a:xfrm>
              <a:off x="1727942" y="2271868"/>
              <a:ext cx="1213485" cy="33020"/>
            </a:xfrm>
            <a:custGeom>
              <a:avLst/>
              <a:gdLst/>
              <a:ahLst/>
              <a:cxnLst/>
              <a:rect l="l" t="t" r="r" b="b"/>
              <a:pathLst>
                <a:path w="1213485" h="33019">
                  <a:moveTo>
                    <a:pt x="0" y="32674"/>
                  </a:moveTo>
                  <a:lnTo>
                    <a:pt x="1213101" y="32674"/>
                  </a:lnTo>
                  <a:lnTo>
                    <a:pt x="1213101" y="0"/>
                  </a:lnTo>
                  <a:lnTo>
                    <a:pt x="0" y="0"/>
                  </a:lnTo>
                  <a:lnTo>
                    <a:pt x="0" y="32674"/>
                  </a:lnTo>
                  <a:close/>
                </a:path>
              </a:pathLst>
            </a:custGeom>
            <a:ln w="317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48FC3E69-499B-5DDB-05B1-F9FD9DA5CA8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7942" y="2300062"/>
              <a:ext cx="643004" cy="38119"/>
            </a:xfrm>
            <a:prstGeom prst="rect">
              <a:avLst/>
            </a:prstGeom>
          </p:spPr>
        </p:pic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6FF7E264-19E9-5670-7A46-1C0B6C776891}"/>
                </a:ext>
              </a:extLst>
            </p:cNvPr>
            <p:cNvSpPr/>
            <p:nvPr/>
          </p:nvSpPr>
          <p:spPr>
            <a:xfrm>
              <a:off x="1727942" y="2300062"/>
              <a:ext cx="643255" cy="38735"/>
            </a:xfrm>
            <a:custGeom>
              <a:avLst/>
              <a:gdLst/>
              <a:ahLst/>
              <a:cxnLst/>
              <a:rect l="l" t="t" r="r" b="b"/>
              <a:pathLst>
                <a:path w="643255" h="38735">
                  <a:moveTo>
                    <a:pt x="0" y="38119"/>
                  </a:moveTo>
                  <a:lnTo>
                    <a:pt x="643004" y="38119"/>
                  </a:lnTo>
                  <a:lnTo>
                    <a:pt x="643004" y="0"/>
                  </a:lnTo>
                  <a:lnTo>
                    <a:pt x="0" y="0"/>
                  </a:lnTo>
                  <a:lnTo>
                    <a:pt x="0" y="38119"/>
                  </a:lnTo>
                  <a:close/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27" name="object 25">
              <a:extLst>
                <a:ext uri="{FF2B5EF4-FFF2-40B4-BE49-F238E27FC236}">
                  <a16:creationId xmlns:a16="http://schemas.microsoft.com/office/drawing/2014/main" id="{C95B7529-17B7-16F6-ED2C-9D05967660C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9316" y="2191316"/>
              <a:ext cx="222752" cy="758740"/>
            </a:xfrm>
            <a:prstGeom prst="rect">
              <a:avLst/>
            </a:prstGeom>
          </p:spPr>
        </p:pic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9351EB21-9101-B585-B5F7-AA7E88305616}"/>
                </a:ext>
              </a:extLst>
            </p:cNvPr>
            <p:cNvSpPr/>
            <p:nvPr/>
          </p:nvSpPr>
          <p:spPr>
            <a:xfrm>
              <a:off x="1622407" y="2078900"/>
              <a:ext cx="1602105" cy="384810"/>
            </a:xfrm>
            <a:custGeom>
              <a:avLst/>
              <a:gdLst/>
              <a:ahLst/>
              <a:cxnLst/>
              <a:rect l="l" t="t" r="r" b="b"/>
              <a:pathLst>
                <a:path w="1602105" h="384810">
                  <a:moveTo>
                    <a:pt x="0" y="64041"/>
                  </a:moveTo>
                  <a:lnTo>
                    <a:pt x="5037" y="39108"/>
                  </a:lnTo>
                  <a:lnTo>
                    <a:pt x="18773" y="18752"/>
                  </a:lnTo>
                  <a:lnTo>
                    <a:pt x="39142" y="5031"/>
                  </a:lnTo>
                  <a:lnTo>
                    <a:pt x="64081" y="0"/>
                  </a:lnTo>
                  <a:lnTo>
                    <a:pt x="1537396" y="0"/>
                  </a:lnTo>
                  <a:lnTo>
                    <a:pt x="1562335" y="5031"/>
                  </a:lnTo>
                  <a:lnTo>
                    <a:pt x="1582705" y="18752"/>
                  </a:lnTo>
                  <a:lnTo>
                    <a:pt x="1596441" y="39108"/>
                  </a:lnTo>
                  <a:lnTo>
                    <a:pt x="1601478" y="64041"/>
                  </a:lnTo>
                  <a:lnTo>
                    <a:pt x="1601478" y="320287"/>
                  </a:lnTo>
                  <a:lnTo>
                    <a:pt x="1596441" y="345220"/>
                  </a:lnTo>
                  <a:lnTo>
                    <a:pt x="1582705" y="365576"/>
                  </a:lnTo>
                  <a:lnTo>
                    <a:pt x="1562335" y="379297"/>
                  </a:lnTo>
                  <a:lnTo>
                    <a:pt x="1537396" y="384328"/>
                  </a:lnTo>
                  <a:lnTo>
                    <a:pt x="64081" y="384328"/>
                  </a:lnTo>
                  <a:lnTo>
                    <a:pt x="39142" y="379297"/>
                  </a:lnTo>
                  <a:lnTo>
                    <a:pt x="18773" y="365576"/>
                  </a:lnTo>
                  <a:lnTo>
                    <a:pt x="5037" y="345220"/>
                  </a:lnTo>
                  <a:lnTo>
                    <a:pt x="0" y="320287"/>
                  </a:lnTo>
                  <a:lnTo>
                    <a:pt x="0" y="64041"/>
                  </a:lnTo>
                  <a:close/>
                </a:path>
              </a:pathLst>
            </a:custGeom>
            <a:ln w="12144">
              <a:solidFill>
                <a:srgbClr val="00AF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06BC202C-3357-665A-7CF7-793D014B34C5}"/>
                </a:ext>
              </a:extLst>
            </p:cNvPr>
            <p:cNvSpPr/>
            <p:nvPr/>
          </p:nvSpPr>
          <p:spPr>
            <a:xfrm>
              <a:off x="799099" y="2056028"/>
              <a:ext cx="963294" cy="36830"/>
            </a:xfrm>
            <a:custGeom>
              <a:avLst/>
              <a:gdLst/>
              <a:ahLst/>
              <a:cxnLst/>
              <a:rect l="l" t="t" r="r" b="b"/>
              <a:pathLst>
                <a:path w="963294" h="36830">
                  <a:moveTo>
                    <a:pt x="36433" y="0"/>
                  </a:moveTo>
                  <a:lnTo>
                    <a:pt x="0" y="18216"/>
                  </a:lnTo>
                  <a:lnTo>
                    <a:pt x="36433" y="36433"/>
                  </a:lnTo>
                  <a:lnTo>
                    <a:pt x="36433" y="24288"/>
                  </a:lnTo>
                  <a:lnTo>
                    <a:pt x="30360" y="24288"/>
                  </a:lnTo>
                  <a:lnTo>
                    <a:pt x="30360" y="12144"/>
                  </a:lnTo>
                  <a:lnTo>
                    <a:pt x="36433" y="12144"/>
                  </a:lnTo>
                  <a:lnTo>
                    <a:pt x="36433" y="0"/>
                  </a:lnTo>
                  <a:close/>
                </a:path>
                <a:path w="963294" h="36830">
                  <a:moveTo>
                    <a:pt x="926656" y="0"/>
                  </a:moveTo>
                  <a:lnTo>
                    <a:pt x="926656" y="36433"/>
                  </a:lnTo>
                  <a:lnTo>
                    <a:pt x="950945" y="24288"/>
                  </a:lnTo>
                  <a:lnTo>
                    <a:pt x="932768" y="24288"/>
                  </a:lnTo>
                  <a:lnTo>
                    <a:pt x="932768" y="12144"/>
                  </a:lnTo>
                  <a:lnTo>
                    <a:pt x="950945" y="12144"/>
                  </a:lnTo>
                  <a:lnTo>
                    <a:pt x="926656" y="0"/>
                  </a:lnTo>
                  <a:close/>
                </a:path>
                <a:path w="963294" h="36830">
                  <a:moveTo>
                    <a:pt x="36433" y="12144"/>
                  </a:moveTo>
                  <a:lnTo>
                    <a:pt x="30360" y="12144"/>
                  </a:lnTo>
                  <a:lnTo>
                    <a:pt x="30360" y="24288"/>
                  </a:lnTo>
                  <a:lnTo>
                    <a:pt x="36433" y="24288"/>
                  </a:lnTo>
                  <a:lnTo>
                    <a:pt x="36433" y="12144"/>
                  </a:lnTo>
                  <a:close/>
                </a:path>
                <a:path w="963294" h="36830">
                  <a:moveTo>
                    <a:pt x="926656" y="12144"/>
                  </a:moveTo>
                  <a:lnTo>
                    <a:pt x="36433" y="12144"/>
                  </a:lnTo>
                  <a:lnTo>
                    <a:pt x="36433" y="24288"/>
                  </a:lnTo>
                  <a:lnTo>
                    <a:pt x="926656" y="24288"/>
                  </a:lnTo>
                  <a:lnTo>
                    <a:pt x="926656" y="12144"/>
                  </a:lnTo>
                  <a:close/>
                </a:path>
                <a:path w="963294" h="36830">
                  <a:moveTo>
                    <a:pt x="950945" y="12144"/>
                  </a:moveTo>
                  <a:lnTo>
                    <a:pt x="932768" y="12144"/>
                  </a:lnTo>
                  <a:lnTo>
                    <a:pt x="932768" y="24288"/>
                  </a:lnTo>
                  <a:lnTo>
                    <a:pt x="950945" y="24288"/>
                  </a:lnTo>
                  <a:lnTo>
                    <a:pt x="963089" y="18216"/>
                  </a:lnTo>
                  <a:lnTo>
                    <a:pt x="950945" y="1214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0" name="object 28">
            <a:extLst>
              <a:ext uri="{FF2B5EF4-FFF2-40B4-BE49-F238E27FC236}">
                <a16:creationId xmlns:a16="http://schemas.microsoft.com/office/drawing/2014/main" id="{A0513332-B7A9-2C30-ECEC-0AE1BB5FD599}"/>
              </a:ext>
            </a:extLst>
          </p:cNvPr>
          <p:cNvSpPr txBox="1"/>
          <p:nvPr/>
        </p:nvSpPr>
        <p:spPr>
          <a:xfrm>
            <a:off x="823695" y="3265014"/>
            <a:ext cx="41465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4</a:t>
            </a:r>
            <a:r>
              <a:rPr kumimoji="0" sz="1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batch</a:t>
            </a: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DA389048-29AA-E628-1231-A6BA98658301}"/>
              </a:ext>
            </a:extLst>
          </p:cNvPr>
          <p:cNvSpPr txBox="1"/>
          <p:nvPr/>
        </p:nvSpPr>
        <p:spPr>
          <a:xfrm>
            <a:off x="1451689" y="1741704"/>
            <a:ext cx="2632710" cy="10699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18795" lvl="0" indent="0" algn="ctr" defTabSz="914400" rtl="0" eaLnBrk="1" fontAlgn="auto" latinLnBrk="1" hangingPunct="1">
              <a:lnSpc>
                <a:spcPct val="102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Maximization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of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Batch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size </a:t>
            </a:r>
            <a:r>
              <a:rPr kumimoji="0" sz="1500" b="0" i="0" u="none" strike="noStrike" kern="1200" cap="none" spc="-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(Higher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Throughput)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42010" marR="0" lvl="0" indent="0" algn="ctr" defTabSz="914400" rtl="0" eaLnBrk="1" fontAlgn="auto" latinLnBrk="1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Pros: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Batch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Processing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41375" marR="0" lvl="0" indent="0" algn="ctr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Wingdings"/>
                <a:cs typeface="Wingdings"/>
              </a:rPr>
              <a:t></a:t>
            </a:r>
            <a:r>
              <a:rPr kumimoji="0" sz="1500" b="0" i="0" u="none" strike="noStrike" kern="1200" cap="none" spc="-5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Utilization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2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↑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984899F9-85E4-47F6-4747-47BD28BA23CB}"/>
              </a:ext>
            </a:extLst>
          </p:cNvPr>
          <p:cNvSpPr txBox="1"/>
          <p:nvPr/>
        </p:nvSpPr>
        <p:spPr>
          <a:xfrm>
            <a:off x="967209" y="4067717"/>
            <a:ext cx="2821305" cy="958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Cons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04470" marR="0" lvl="0" indent="-104775" algn="l" defTabSz="914400" rtl="0" eaLnBrk="1" fontAlgn="auto" latinLnBrk="1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5104" algn="l"/>
              </a:tabLst>
              <a:defRPr/>
            </a:pP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Low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latency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04470" marR="0" lvl="0" indent="-104775" algn="l" defTabSz="914400" rtl="0" eaLnBrk="1" fontAlgn="auto" latinLnBrk="1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5104" algn="l"/>
              </a:tabLst>
              <a:defRPr/>
            </a:pP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Padding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due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batch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processing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04470" marR="0" lvl="0" indent="-104775" algn="l" defTabSz="914400" rtl="0" eaLnBrk="1" fontAlgn="auto" latinLnBrk="1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5104" algn="l"/>
              </a:tabLst>
              <a:defRPr/>
            </a:pP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Low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Batch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size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due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to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K/V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caches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00C55FF6-85A8-68FE-AC00-623ABD2A1A36}"/>
              </a:ext>
            </a:extLst>
          </p:cNvPr>
          <p:cNvSpPr txBox="1"/>
          <p:nvPr/>
        </p:nvSpPr>
        <p:spPr>
          <a:xfrm>
            <a:off x="3968691" y="3214371"/>
            <a:ext cx="148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…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34" name="object 32">
            <a:extLst>
              <a:ext uri="{FF2B5EF4-FFF2-40B4-BE49-F238E27FC236}">
                <a16:creationId xmlns:a16="http://schemas.microsoft.com/office/drawing/2014/main" id="{FD1FD4AF-EBB6-70E4-2AE9-3F909EF30A73}"/>
              </a:ext>
            </a:extLst>
          </p:cNvPr>
          <p:cNvGrpSpPr/>
          <p:nvPr/>
        </p:nvGrpSpPr>
        <p:grpSpPr>
          <a:xfrm>
            <a:off x="5108308" y="2947630"/>
            <a:ext cx="2244725" cy="791210"/>
            <a:chOff x="4558714" y="2133226"/>
            <a:chExt cx="2244725" cy="791210"/>
          </a:xfrm>
        </p:grpSpPr>
        <p:pic>
          <p:nvPicPr>
            <p:cNvPr id="35" name="object 33">
              <a:extLst>
                <a:ext uri="{FF2B5EF4-FFF2-40B4-BE49-F238E27FC236}">
                  <a16:creationId xmlns:a16="http://schemas.microsoft.com/office/drawing/2014/main" id="{01FAB69D-5116-2B6F-4245-B9460E73C63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8714" y="2140391"/>
              <a:ext cx="899452" cy="783919"/>
            </a:xfrm>
            <a:prstGeom prst="rect">
              <a:avLst/>
            </a:prstGeom>
          </p:spPr>
        </p:pic>
        <p:pic>
          <p:nvPicPr>
            <p:cNvPr id="36" name="object 34">
              <a:extLst>
                <a:ext uri="{FF2B5EF4-FFF2-40B4-BE49-F238E27FC236}">
                  <a16:creationId xmlns:a16="http://schemas.microsoft.com/office/drawing/2014/main" id="{327A85BE-C21E-0541-8F16-C47E030BC693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3956" y="2136707"/>
              <a:ext cx="134972" cy="783919"/>
            </a:xfrm>
            <a:prstGeom prst="rect">
              <a:avLst/>
            </a:prstGeom>
          </p:spPr>
        </p:pic>
        <p:pic>
          <p:nvPicPr>
            <p:cNvPr id="37" name="object 35">
              <a:extLst>
                <a:ext uri="{FF2B5EF4-FFF2-40B4-BE49-F238E27FC236}">
                  <a16:creationId xmlns:a16="http://schemas.microsoft.com/office/drawing/2014/main" id="{89C50751-4C06-0DC5-3C99-195FFFBAD27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3252" y="2139940"/>
              <a:ext cx="287133" cy="38421"/>
            </a:xfrm>
            <a:prstGeom prst="rect">
              <a:avLst/>
            </a:prstGeom>
          </p:spPr>
        </p:pic>
        <p:pic>
          <p:nvPicPr>
            <p:cNvPr id="38" name="object 36">
              <a:extLst>
                <a:ext uri="{FF2B5EF4-FFF2-40B4-BE49-F238E27FC236}">
                  <a16:creationId xmlns:a16="http://schemas.microsoft.com/office/drawing/2014/main" id="{BB205268-9458-B3CB-31B2-9AB41DD2F424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90385" y="2133226"/>
              <a:ext cx="210777" cy="783919"/>
            </a:xfrm>
            <a:prstGeom prst="rect">
              <a:avLst/>
            </a:prstGeom>
          </p:spPr>
        </p:pic>
        <p:pic>
          <p:nvPicPr>
            <p:cNvPr id="39" name="object 37">
              <a:extLst>
                <a:ext uri="{FF2B5EF4-FFF2-40B4-BE49-F238E27FC236}">
                  <a16:creationId xmlns:a16="http://schemas.microsoft.com/office/drawing/2014/main" id="{C7F5B82F-55FE-DBDF-50BC-85EA6E26200D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6960" y="2139357"/>
              <a:ext cx="696156" cy="32650"/>
            </a:xfrm>
            <a:prstGeom prst="rect">
              <a:avLst/>
            </a:prstGeom>
          </p:spPr>
        </p:pic>
      </p:grpSp>
      <p:graphicFrame>
        <p:nvGraphicFramePr>
          <p:cNvPr id="40" name="object 38">
            <a:extLst>
              <a:ext uri="{FF2B5EF4-FFF2-40B4-BE49-F238E27FC236}">
                <a16:creationId xmlns:a16="http://schemas.microsoft.com/office/drawing/2014/main" id="{AAF1FB00-D86D-DBF3-7084-E3F72525CDD7}"/>
              </a:ext>
            </a:extLst>
          </p:cNvPr>
          <p:cNvGraphicFramePr>
            <a:graphicFrameLocks noGrp="1"/>
          </p:cNvGraphicFramePr>
          <p:nvPr/>
        </p:nvGraphicFramePr>
        <p:xfrm>
          <a:off x="5090983" y="2940930"/>
          <a:ext cx="2517137" cy="791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EC7C3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C7C30"/>
                      </a:solidFill>
                      <a:prstDash val="solid"/>
                    </a:lnL>
                    <a:lnR w="3175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C7C30"/>
                      </a:solidFill>
                      <a:prstDash val="solid"/>
                    </a:lnL>
                    <a:lnR w="3175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4A4A4"/>
                      </a:solidFill>
                      <a:prstDash val="solid"/>
                    </a:lnL>
                    <a:lnR w="3175">
                      <a:solidFill>
                        <a:srgbClr val="A4A4A4"/>
                      </a:solidFill>
                      <a:prstDash val="solid"/>
                    </a:lnR>
                    <a:lnT w="6350">
                      <a:solidFill>
                        <a:srgbClr val="A4A4A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R="1270" algn="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…</a:t>
                      </a:r>
                    </a:p>
                  </a:txBody>
                  <a:tcPr marL="0" marR="0" marT="6350" marB="0">
                    <a:lnL w="3175">
                      <a:solidFill>
                        <a:srgbClr val="A4A4A4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object 39">
            <a:extLst>
              <a:ext uri="{FF2B5EF4-FFF2-40B4-BE49-F238E27FC236}">
                <a16:creationId xmlns:a16="http://schemas.microsoft.com/office/drawing/2014/main" id="{9D40C6AD-A9D0-B781-CB2A-A1B84C7805BA}"/>
              </a:ext>
            </a:extLst>
          </p:cNvPr>
          <p:cNvSpPr txBox="1"/>
          <p:nvPr/>
        </p:nvSpPr>
        <p:spPr>
          <a:xfrm>
            <a:off x="5090983" y="4174681"/>
            <a:ext cx="2637155" cy="958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Cons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04470" marR="0" lvl="0" indent="-104775" algn="l" defTabSz="914400" rtl="0" eaLnBrk="1" fontAlgn="auto" latinLnBrk="1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5104" algn="l"/>
              </a:tabLst>
              <a:defRPr/>
            </a:pP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Risk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on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model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performance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87960" marR="5080" lvl="0" indent="-88265" algn="l" defTabSz="914400" rtl="0" eaLnBrk="1" fontAlgn="auto" latinLnBrk="1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205104" algn="l"/>
              </a:tabLst>
              <a:defRPr/>
            </a:pPr>
            <a:r>
              <a:rPr kumimoji="0" sz="1500" b="0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H/W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restriction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as we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expect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(not-friendly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method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on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GPUs)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F2CEC968-F395-FE4C-4758-70D22B193B13}"/>
              </a:ext>
            </a:extLst>
          </p:cNvPr>
          <p:cNvSpPr txBox="1"/>
          <p:nvPr/>
        </p:nvSpPr>
        <p:spPr>
          <a:xfrm>
            <a:off x="5627411" y="1761621"/>
            <a:ext cx="1609090" cy="492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0975" marR="5080" lvl="0" indent="-168910" algn="l" defTabSz="914400" rtl="0" eaLnBrk="1" fontAlgn="auto" latinLnBrk="1" hangingPunct="1">
              <a:lnSpc>
                <a:spcPct val="102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Model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Compression </a:t>
            </a:r>
            <a:r>
              <a:rPr kumimoji="0" sz="1500" b="0" i="0" u="none" strike="noStrike" kern="1200" cap="none" spc="-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(Faster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Latency)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EAFA16D8-EE8F-5EDC-4985-31AAE538E66A}"/>
              </a:ext>
            </a:extLst>
          </p:cNvPr>
          <p:cNvSpPr txBox="1"/>
          <p:nvPr/>
        </p:nvSpPr>
        <p:spPr>
          <a:xfrm>
            <a:off x="5649878" y="2439965"/>
            <a:ext cx="159258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Pros:</a:t>
            </a:r>
            <a:r>
              <a:rPr kumimoji="0" sz="1500" b="0" i="0" u="none" strike="noStrike" kern="1200" cap="none" spc="-2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Faster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Calibri"/>
                <a:cs typeface="Calibri"/>
              </a:rPr>
              <a:t>Latency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86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LLM </a:t>
            </a:r>
            <a:r>
              <a:rPr lang="ko-KR" altLang="en-US" dirty="0"/>
              <a:t>서비스의 특징과 비용 효율화</a:t>
            </a: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D501D2D8-3642-4771-245E-E2496D7D7162}"/>
              </a:ext>
            </a:extLst>
          </p:cNvPr>
          <p:cNvGrpSpPr/>
          <p:nvPr/>
        </p:nvGrpSpPr>
        <p:grpSpPr>
          <a:xfrm>
            <a:off x="894953" y="2560544"/>
            <a:ext cx="5450840" cy="2808605"/>
            <a:chOff x="664256" y="6625011"/>
            <a:chExt cx="5450840" cy="2808605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FD72112-C302-1C1D-C148-B17F4CEC7D4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256" y="6929055"/>
              <a:ext cx="5262228" cy="2504064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E52D4DA0-8CEE-DF0E-C821-36A218BEFC4D}"/>
                </a:ext>
              </a:extLst>
            </p:cNvPr>
            <p:cNvSpPr/>
            <p:nvPr/>
          </p:nvSpPr>
          <p:spPr>
            <a:xfrm>
              <a:off x="5716599" y="6629773"/>
              <a:ext cx="393700" cy="920115"/>
            </a:xfrm>
            <a:custGeom>
              <a:avLst/>
              <a:gdLst/>
              <a:ahLst/>
              <a:cxnLst/>
              <a:rect l="l" t="t" r="r" b="b"/>
              <a:pathLst>
                <a:path w="393700" h="920115">
                  <a:moveTo>
                    <a:pt x="0" y="920017"/>
                  </a:moveTo>
                  <a:lnTo>
                    <a:pt x="393194" y="0"/>
                  </a:lnTo>
                </a:path>
              </a:pathLst>
            </a:custGeom>
            <a:ln w="91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A781B4E0-8CFE-8E03-6547-50E22DC77447}"/>
              </a:ext>
            </a:extLst>
          </p:cNvPr>
          <p:cNvSpPr txBox="1"/>
          <p:nvPr/>
        </p:nvSpPr>
        <p:spPr>
          <a:xfrm>
            <a:off x="792890" y="1020509"/>
            <a:ext cx="9392875" cy="1425134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55600" marR="325120" lvl="0" indent="-342900" algn="l" defTabSz="914400" rtl="0" eaLnBrk="1" fontAlgn="auto" latinLnBrk="1" hangingPunct="1">
              <a:lnSpc>
                <a:spcPts val="211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최</a:t>
            </a:r>
            <a:r>
              <a:rPr kumimoji="0" sz="18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근</a:t>
            </a:r>
            <a:r>
              <a:rPr kumimoji="0" sz="1800" b="1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1800" b="1" i="0" u="none" strike="noStrike" kern="1200" cap="none" spc="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LLM</a:t>
            </a:r>
            <a:r>
              <a:rPr kumimoji="0" sz="18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은</a:t>
            </a:r>
            <a:r>
              <a:rPr kumimoji="0" sz="1800" b="1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1800" b="1" i="0" u="none" strike="noStrike" kern="1200" cap="none" spc="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Long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800" b="1" i="0" u="none" strike="noStrike" kern="1200" cap="none" spc="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Seq</a:t>
            </a:r>
            <a:r>
              <a:rPr kumimoji="0" sz="1800" b="1" i="0" u="none" strike="noStrike" kern="1200" cap="none" spc="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u</a:t>
            </a:r>
            <a:r>
              <a:rPr kumimoji="0" sz="1800" b="1" i="0" u="none" strike="noStrike" kern="1200" cap="none" spc="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ence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지원</a:t>
            </a:r>
            <a:r>
              <a:rPr kumimoji="0" sz="18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에</a:t>
            </a:r>
            <a:r>
              <a:rPr kumimoji="0" sz="1800" b="1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대</a:t>
            </a:r>
            <a:r>
              <a:rPr kumimoji="0" sz="1800" b="1" i="0" u="none" strike="noStrike" kern="1200" cap="none" spc="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한</a:t>
            </a:r>
            <a:r>
              <a:rPr kumimoji="0" sz="1800" b="1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요구</a:t>
            </a:r>
            <a:r>
              <a:rPr kumimoji="0" sz="1800" b="1" i="0" u="none" strike="noStrike" kern="1200" cap="none" spc="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가</a:t>
            </a:r>
            <a:r>
              <a:rPr kumimoji="0" lang="en-US" sz="1800" b="1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ko-KR" altLang="en-US" sz="1800" b="1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바탕"/>
              </a:rPr>
              <a:t>증가하고  있음</a:t>
            </a:r>
            <a:endParaRPr kumimoji="0" lang="en-US" altLang="ko-KR" sz="1800" b="1" i="0" u="none" strike="noStrike" kern="1200" cap="none" spc="-3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바탕"/>
            </a:endParaRPr>
          </a:p>
          <a:p>
            <a:pPr marL="355600" marR="325120" lvl="0" indent="-342900" algn="l" defTabSz="914400" rtl="0" eaLnBrk="1" fontAlgn="auto" latinLnBrk="1" hangingPunct="1">
              <a:lnSpc>
                <a:spcPts val="211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Context Window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는 모델이 한 번에 처리할 수 있는 입력 시퀀스의 최대 길이를 의미함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5900420" marR="0" lvl="0" indent="0" algn="l" defTabSz="914400" rtl="0" eaLnBrk="1" fontAlgn="auto" latinLnBrk="1" hangingPunct="1">
              <a:lnSpc>
                <a:spcPct val="100000"/>
              </a:lnSpc>
              <a:spcBef>
                <a:spcPts val="2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1M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5900420" marR="5080" lvl="0" indent="0" algn="l" defTabSz="914400" rtl="0" eaLnBrk="1" fontAlgn="auto" latinLnBrk="1" hangingPunct="1">
              <a:lnSpc>
                <a:spcPct val="102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(</a:t>
            </a:r>
            <a:r>
              <a:rPr kumimoji="0" sz="1500" b="0" i="0" u="none" strike="noStrike" kern="1200" cap="none" spc="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맑은 고딕"/>
              </a:rPr>
              <a:t>현재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맑은 고딕"/>
              </a:rPr>
              <a:t>는</a:t>
            </a:r>
            <a:r>
              <a:rPr kumimoji="0" sz="1500" b="0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맑은 고딕"/>
              </a:rPr>
              <a:t> 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맑은 고딕"/>
              </a:rPr>
              <a:t>더</a:t>
            </a:r>
            <a:r>
              <a:rPr kumimoji="0" sz="1500" b="0" i="0" u="none" strike="noStrike" kern="1200" cap="none" spc="-1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맑은 고딕"/>
              </a:rPr>
              <a:t> </a:t>
            </a:r>
            <a:r>
              <a:rPr kumimoji="0" sz="150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맑은 고딕"/>
              </a:rPr>
              <a:t>증가  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맑은 고딕"/>
              </a:rPr>
              <a:t>하는</a:t>
            </a:r>
            <a:r>
              <a:rPr kumimoji="0" sz="1500" b="0" i="0" u="none" strike="noStrike" kern="1200" cap="none" spc="-1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맑은 고딕"/>
              </a:rPr>
              <a:t> 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맑은 고딕"/>
              </a:rPr>
              <a:t>중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grpSp>
        <p:nvGrpSpPr>
          <p:cNvPr id="11" name="object 9">
            <a:extLst>
              <a:ext uri="{FF2B5EF4-FFF2-40B4-BE49-F238E27FC236}">
                <a16:creationId xmlns:a16="http://schemas.microsoft.com/office/drawing/2014/main" id="{1234F429-0A88-CE77-867E-918B992A5FD8}"/>
              </a:ext>
            </a:extLst>
          </p:cNvPr>
          <p:cNvGrpSpPr/>
          <p:nvPr/>
        </p:nvGrpSpPr>
        <p:grpSpPr>
          <a:xfrm>
            <a:off x="6288736" y="2161648"/>
            <a:ext cx="151130" cy="408305"/>
            <a:chOff x="6058039" y="6226115"/>
            <a:chExt cx="151130" cy="408305"/>
          </a:xfrm>
        </p:grpSpPr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CDD75787-2F7B-DEF8-16FB-5E8AE4FBAD8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8039" y="6517013"/>
              <a:ext cx="117233" cy="117233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31197202-5E34-A499-C32B-E8DD8CB4F7F7}"/>
                </a:ext>
              </a:extLst>
            </p:cNvPr>
            <p:cNvSpPr/>
            <p:nvPr/>
          </p:nvSpPr>
          <p:spPr>
            <a:xfrm>
              <a:off x="6137078" y="6230669"/>
              <a:ext cx="67310" cy="283845"/>
            </a:xfrm>
            <a:custGeom>
              <a:avLst/>
              <a:gdLst/>
              <a:ahLst/>
              <a:cxnLst/>
              <a:rect l="l" t="t" r="r" b="b"/>
              <a:pathLst>
                <a:path w="67310" h="283845">
                  <a:moveTo>
                    <a:pt x="0" y="283814"/>
                  </a:moveTo>
                  <a:lnTo>
                    <a:pt x="67077" y="0"/>
                  </a:lnTo>
                </a:path>
              </a:pathLst>
            </a:custGeom>
            <a:ln w="91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410A32-6CD4-7835-5230-919D105E9EF4}"/>
              </a:ext>
            </a:extLst>
          </p:cNvPr>
          <p:cNvSpPr txBox="1"/>
          <p:nvPr/>
        </p:nvSpPr>
        <p:spPr>
          <a:xfrm>
            <a:off x="826157" y="5909446"/>
            <a:ext cx="1115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Context Window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가클수록 모델은 더 많은 문맥 정보를 고려할 수 있지만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이는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메모리 사용량과 계산 비용을 증가 시킴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938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LLM </a:t>
            </a:r>
            <a:r>
              <a:rPr lang="ko-KR" altLang="en-US" dirty="0"/>
              <a:t>서비스의 특징과 비용 효율화</a:t>
            </a: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337C8D9D-AD3B-C3B0-B186-25B5691A1845}"/>
              </a:ext>
            </a:extLst>
          </p:cNvPr>
          <p:cNvSpPr txBox="1">
            <a:spLocks/>
          </p:cNvSpPr>
          <p:nvPr/>
        </p:nvSpPr>
        <p:spPr>
          <a:xfrm>
            <a:off x="334159" y="1294307"/>
            <a:ext cx="11734470" cy="347531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>
            <a:lvl1pPr>
              <a:defRPr sz="3800" b="1" i="0">
                <a:solidFill>
                  <a:schemeClr val="bg1"/>
                </a:solidFill>
                <a:latin typeface="나눔명조 ExtraBold"/>
                <a:ea typeface="+mj-ea"/>
                <a:cs typeface="나눔명조 ExtraBold"/>
              </a:defRPr>
            </a:lvl1pPr>
          </a:lstStyle>
          <a:p>
            <a:pPr marL="355600" marR="5080" lvl="0" indent="-342900" algn="l" defTabSz="914400" rtl="0" eaLnBrk="1" fontAlgn="auto" latinLnBrk="0" hangingPunct="1">
              <a:lnSpc>
                <a:spcPts val="211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f-ZA" sz="2200" b="1" i="0" u="none" strike="noStrike" kern="0" cap="none" spc="3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LLM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이</a:t>
            </a:r>
            <a:r>
              <a:rPr kumimoji="0" lang="ko-KR" altLang="en-US" sz="2200" b="1" i="0" u="none" strike="noStrike" kern="0" cap="none" spc="-31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af-ZA" sz="2200" b="1" i="0" u="none" strike="noStrike" kern="0" cap="none" spc="26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Long</a:t>
            </a:r>
            <a:r>
              <a:rPr kumimoji="0" lang="af-ZA" sz="2200" b="1" i="0" u="none" strike="noStrike" kern="0" cap="none" spc="-4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af-ZA" sz="2200" b="1" i="0" u="none" strike="noStrike" kern="0" cap="none" spc="2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Seq</a:t>
            </a:r>
            <a:r>
              <a:rPr kumimoji="0" lang="af-ZA" sz="2200" b="1" i="0" u="none" strike="noStrike" kern="0" cap="none" spc="22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u</a:t>
            </a:r>
            <a:r>
              <a:rPr kumimoji="0" lang="af-ZA" sz="2200" b="1" i="0" u="none" strike="noStrike" kern="0" cap="none" spc="19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ence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를</a:t>
            </a:r>
            <a:r>
              <a:rPr kumimoji="0" lang="ko-KR" altLang="en-US" sz="2200" b="1" i="0" u="none" strike="noStrike" kern="0" cap="none" spc="-3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지원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할</a:t>
            </a:r>
            <a:r>
              <a:rPr kumimoji="0" lang="ko-KR" altLang="en-US" sz="2200" b="1" i="0" u="none" strike="noStrike" kern="0" cap="none" spc="-31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수록</a:t>
            </a:r>
            <a:r>
              <a:rPr kumimoji="0" lang="en-US" altLang="ko-KR" sz="2200" b="1" i="0" u="none" strike="noStrike" kern="0" cap="none" spc="-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,  </a:t>
            </a:r>
            <a:r>
              <a:rPr kumimoji="0" lang="af-ZA" sz="2200" b="1" i="0" u="none" strike="noStrike" kern="0" cap="none" spc="3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LLM</a:t>
            </a:r>
            <a:r>
              <a:rPr kumimoji="0" lang="af-ZA" sz="2200" b="1" i="0" u="none" strike="noStrike" kern="0" cap="none" spc="-4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af-ZA" sz="2200" b="1" i="0" u="none" strike="noStrike" kern="0" cap="none" spc="1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Inference</a:t>
            </a:r>
            <a:r>
              <a:rPr kumimoji="0" lang="af-ZA" sz="2200" b="1" i="0" u="none" strike="noStrike" kern="0" cap="none" spc="-4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af-ZA" sz="2200" b="1" i="0" u="none" strike="noStrike" kern="0" cap="none" spc="229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Serv</a:t>
            </a:r>
            <a:r>
              <a:rPr kumimoji="0" lang="af-ZA" sz="2200" b="1" i="0" u="none" strike="noStrike" kern="0" cap="none" spc="114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i</a:t>
            </a:r>
            <a:r>
              <a:rPr kumimoji="0" lang="af-ZA" sz="2200" b="1" i="0" u="none" strike="noStrike" kern="0" cap="none" spc="23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ce</a:t>
            </a:r>
            <a:r>
              <a:rPr kumimoji="0" lang="af-ZA" sz="2200" b="1" i="0" u="none" strike="noStrike" kern="0" cap="none" spc="-4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비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용</a:t>
            </a:r>
            <a:r>
              <a:rPr kumimoji="0" lang="ko-KR" altLang="en-US" sz="2200" b="1" i="0" u="none" strike="noStrike" kern="0" cap="none" spc="-3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증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가 예시</a:t>
            </a:r>
            <a:endParaRPr kumimoji="0" lang="ko-KR" altLang="en-US" sz="2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2075FC5A-AA99-622C-9C42-242F919DA32F}"/>
              </a:ext>
            </a:extLst>
          </p:cNvPr>
          <p:cNvSpPr txBox="1"/>
          <p:nvPr/>
        </p:nvSpPr>
        <p:spPr>
          <a:xfrm>
            <a:off x="680829" y="1932894"/>
            <a:ext cx="7779003" cy="5482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LLaMA-v</a:t>
            </a:r>
            <a:r>
              <a:rPr kumimoji="0" sz="1700" b="1" i="0" u="none" strike="noStrike" kern="1200" cap="none" spc="-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1</a:t>
            </a:r>
            <a:r>
              <a:rPr kumimoji="0" sz="17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-70B</a:t>
            </a:r>
            <a:endParaRPr kumimoji="0" lang="en-US" sz="1700" b="1" i="0" u="none" strike="noStrike" kern="1200" cap="none" spc="-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Sequence </a:t>
            </a: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Len</a:t>
            </a:r>
            <a:r>
              <a:rPr kumimoji="0" sz="15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g</a:t>
            </a: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th</a:t>
            </a:r>
            <a:r>
              <a:rPr kumimoji="0" sz="150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가</a:t>
            </a:r>
            <a:r>
              <a:rPr kumimoji="0" sz="1500" b="1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 </a:t>
            </a:r>
            <a:r>
              <a:rPr kumimoji="0" sz="15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증가</a:t>
            </a:r>
            <a:r>
              <a:rPr kumimoji="0" sz="150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에</a:t>
            </a:r>
            <a:r>
              <a:rPr kumimoji="0" sz="15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 </a:t>
            </a:r>
            <a:r>
              <a:rPr kumimoji="0" sz="15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따</a:t>
            </a:r>
            <a:r>
              <a:rPr kumimoji="0" sz="150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라</a:t>
            </a:r>
            <a:r>
              <a:rPr kumimoji="0" sz="1500" b="1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 </a:t>
            </a:r>
            <a:r>
              <a:rPr kumimoji="0" sz="15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필요</a:t>
            </a:r>
            <a:r>
              <a:rPr kumimoji="0" sz="150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한</a:t>
            </a:r>
            <a:r>
              <a:rPr kumimoji="0" sz="15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맑은 고딕"/>
              </a:rPr>
              <a:t> </a:t>
            </a: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Memory</a:t>
            </a:r>
            <a:r>
              <a:rPr kumimoji="0" sz="15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Si</a:t>
            </a:r>
            <a:r>
              <a:rPr kumimoji="0" sz="15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z</a:t>
            </a: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e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FA50FD3C-B5D9-611D-68C1-3E137128FA1E}"/>
              </a:ext>
            </a:extLst>
          </p:cNvPr>
          <p:cNvGrpSpPr/>
          <p:nvPr/>
        </p:nvGrpSpPr>
        <p:grpSpPr>
          <a:xfrm>
            <a:off x="1318391" y="2913973"/>
            <a:ext cx="6820056" cy="3152172"/>
            <a:chOff x="848608" y="1840182"/>
            <a:chExt cx="3829685" cy="2772410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AEF3EB61-9700-8549-B99E-410FBCA2C8C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981" y="1840182"/>
              <a:ext cx="3783910" cy="2771791"/>
            </a:xfrm>
            <a:prstGeom prst="rect">
              <a:avLst/>
            </a:prstGeom>
          </p:spPr>
        </p:pic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BBC3505D-0658-C3B7-D906-1F0C23AB53C7}"/>
                </a:ext>
              </a:extLst>
            </p:cNvPr>
            <p:cNvSpPr/>
            <p:nvPr/>
          </p:nvSpPr>
          <p:spPr>
            <a:xfrm>
              <a:off x="848608" y="2902734"/>
              <a:ext cx="304165" cy="238125"/>
            </a:xfrm>
            <a:custGeom>
              <a:avLst/>
              <a:gdLst/>
              <a:ahLst/>
              <a:cxnLst/>
              <a:rect l="l" t="t" r="r" b="b"/>
              <a:pathLst>
                <a:path w="304165" h="238125">
                  <a:moveTo>
                    <a:pt x="303609" y="0"/>
                  </a:moveTo>
                  <a:lnTo>
                    <a:pt x="0" y="0"/>
                  </a:lnTo>
                  <a:lnTo>
                    <a:pt x="0" y="237543"/>
                  </a:lnTo>
                  <a:lnTo>
                    <a:pt x="303609" y="237543"/>
                  </a:lnTo>
                  <a:lnTo>
                    <a:pt x="3036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5" name="object 7">
            <a:extLst>
              <a:ext uri="{FF2B5EF4-FFF2-40B4-BE49-F238E27FC236}">
                <a16:creationId xmlns:a16="http://schemas.microsoft.com/office/drawing/2014/main" id="{88D8EC57-4273-7481-214F-6BD6C986B3DC}"/>
              </a:ext>
            </a:extLst>
          </p:cNvPr>
          <p:cNvSpPr txBox="1"/>
          <p:nvPr/>
        </p:nvSpPr>
        <p:spPr>
          <a:xfrm>
            <a:off x="8263254" y="2855442"/>
            <a:ext cx="2422245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128K</a:t>
            </a:r>
            <a:r>
              <a:rPr kumimoji="0" sz="1500" b="1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seq.</a:t>
            </a:r>
            <a:r>
              <a:rPr kumimoji="0" sz="1500" b="1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length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79564D7C-8F9A-AA02-6336-5687AEB1A2C1}"/>
              </a:ext>
            </a:extLst>
          </p:cNvPr>
          <p:cNvSpPr txBox="1"/>
          <p:nvPr/>
        </p:nvSpPr>
        <p:spPr>
          <a:xfrm>
            <a:off x="8338347" y="3350528"/>
            <a:ext cx="2272975" cy="6504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15240" algn="l" defTabSz="914400" rtl="0" eaLnBrk="1" fontAlgn="auto" latinLnBrk="1" hangingPunct="1">
              <a:lnSpc>
                <a:spcPct val="1437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32K</a:t>
            </a:r>
            <a:r>
              <a:rPr kumimoji="0" sz="1500" b="1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seq.</a:t>
            </a:r>
            <a:r>
              <a:rPr kumimoji="0" sz="1500" b="1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length </a:t>
            </a:r>
            <a:r>
              <a:rPr kumimoji="0" sz="1500" b="1" i="0" u="none" strike="noStrike" kern="1200" cap="none" spc="-32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endParaRPr kumimoji="0" lang="en-US" sz="1500" b="1" i="0" u="none" strike="noStrike" kern="1200" cap="none" spc="-325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12700" marR="5080" lvl="0" indent="15240" algn="l" defTabSz="914400" rtl="0" eaLnBrk="1" fontAlgn="auto" latinLnBrk="1" hangingPunct="1">
              <a:lnSpc>
                <a:spcPct val="1437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1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16K</a:t>
            </a:r>
            <a:r>
              <a:rPr kumimoji="0" sz="1500" b="1" i="0" u="none" strike="noStrike" kern="1200" cap="none" spc="-2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seq.</a:t>
            </a:r>
            <a:r>
              <a:rPr kumimoji="0" sz="1500" b="1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length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7D27546F-CE29-DE5E-DD4D-E1C3AB0CC839}"/>
              </a:ext>
            </a:extLst>
          </p:cNvPr>
          <p:cNvSpPr txBox="1"/>
          <p:nvPr/>
        </p:nvSpPr>
        <p:spPr>
          <a:xfrm>
            <a:off x="8367008" y="4286519"/>
            <a:ext cx="2070556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4K</a:t>
            </a:r>
            <a:r>
              <a:rPr kumimoji="0" sz="1500" b="1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seq.</a:t>
            </a:r>
            <a:r>
              <a:rPr kumimoji="0" sz="1500" b="1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length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0F1932B1-5316-E521-62CB-0AA09AACE113}"/>
              </a:ext>
            </a:extLst>
          </p:cNvPr>
          <p:cNvSpPr txBox="1"/>
          <p:nvPr/>
        </p:nvSpPr>
        <p:spPr>
          <a:xfrm>
            <a:off x="1305731" y="3955971"/>
            <a:ext cx="586903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1TB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DF9D67EB-0898-B9EF-9E8F-45ACD204AF61}"/>
              </a:ext>
            </a:extLst>
          </p:cNvPr>
          <p:cNvSpPr/>
          <p:nvPr/>
        </p:nvSpPr>
        <p:spPr>
          <a:xfrm>
            <a:off x="1208564" y="2849198"/>
            <a:ext cx="1187375" cy="446185"/>
          </a:xfrm>
          <a:custGeom>
            <a:avLst/>
            <a:gdLst/>
            <a:ahLst/>
            <a:cxnLst/>
            <a:rect l="l" t="t" r="r" b="b"/>
            <a:pathLst>
              <a:path w="666750" h="392430">
                <a:moveTo>
                  <a:pt x="666564" y="0"/>
                </a:moveTo>
                <a:lnTo>
                  <a:pt x="0" y="0"/>
                </a:lnTo>
                <a:lnTo>
                  <a:pt x="0" y="392388"/>
                </a:lnTo>
                <a:lnTo>
                  <a:pt x="666564" y="392388"/>
                </a:lnTo>
                <a:lnTo>
                  <a:pt x="666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BFF3AD44-8B6F-9624-B520-D5B97D5596C8}"/>
              </a:ext>
            </a:extLst>
          </p:cNvPr>
          <p:cNvSpPr txBox="1"/>
          <p:nvPr/>
        </p:nvSpPr>
        <p:spPr>
          <a:xfrm>
            <a:off x="1273670" y="2901839"/>
            <a:ext cx="762182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10TB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sp>
        <p:nvSpPr>
          <p:cNvPr id="41" name="object 13">
            <a:extLst>
              <a:ext uri="{FF2B5EF4-FFF2-40B4-BE49-F238E27FC236}">
                <a16:creationId xmlns:a16="http://schemas.microsoft.com/office/drawing/2014/main" id="{354100D7-5A3D-2D72-2926-1724059AE3DC}"/>
              </a:ext>
            </a:extLst>
          </p:cNvPr>
          <p:cNvSpPr/>
          <p:nvPr/>
        </p:nvSpPr>
        <p:spPr>
          <a:xfrm>
            <a:off x="1000896" y="5006206"/>
            <a:ext cx="809675" cy="270743"/>
          </a:xfrm>
          <a:custGeom>
            <a:avLst/>
            <a:gdLst/>
            <a:ahLst/>
            <a:cxnLst/>
            <a:rect l="l" t="t" r="r" b="b"/>
            <a:pathLst>
              <a:path w="454659" h="238125">
                <a:moveTo>
                  <a:pt x="454199" y="0"/>
                </a:moveTo>
                <a:lnTo>
                  <a:pt x="0" y="0"/>
                </a:lnTo>
                <a:lnTo>
                  <a:pt x="0" y="237543"/>
                </a:lnTo>
                <a:lnTo>
                  <a:pt x="454199" y="237543"/>
                </a:lnTo>
                <a:lnTo>
                  <a:pt x="4541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5B77F244-473D-521E-5F00-D45A5A20E0CE}"/>
              </a:ext>
            </a:extLst>
          </p:cNvPr>
          <p:cNvSpPr txBox="1"/>
          <p:nvPr/>
        </p:nvSpPr>
        <p:spPr>
          <a:xfrm>
            <a:off x="988237" y="4985693"/>
            <a:ext cx="854908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Calibri"/>
              </a:rPr>
              <a:t>0.1TB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7BB2DE-C622-7DB7-43C9-1874071ED8FF}"/>
              </a:ext>
            </a:extLst>
          </p:cNvPr>
          <p:cNvSpPr txBox="1"/>
          <p:nvPr/>
        </p:nvSpPr>
        <p:spPr>
          <a:xfrm>
            <a:off x="936172" y="6346239"/>
            <a:ext cx="990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X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축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추론 중에 사용되는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Batch size / Y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축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배치 사이즈 증가에 따른 필요한 메모리 크기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(TB) 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52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EC861-D621-4276-8709-1A86E3DC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LLM </a:t>
            </a:r>
            <a:r>
              <a:rPr lang="ko-KR" altLang="en-US" dirty="0"/>
              <a:t>서비스의 특징과 비용 효율화</a:t>
            </a:r>
          </a:p>
        </p:txBody>
      </p:sp>
      <p:grpSp>
        <p:nvGrpSpPr>
          <p:cNvPr id="6" name="object 17">
            <a:extLst>
              <a:ext uri="{FF2B5EF4-FFF2-40B4-BE49-F238E27FC236}">
                <a16:creationId xmlns:a16="http://schemas.microsoft.com/office/drawing/2014/main" id="{5D76622E-1BE7-0C0D-1585-832CADADD026}"/>
              </a:ext>
            </a:extLst>
          </p:cNvPr>
          <p:cNvGrpSpPr/>
          <p:nvPr/>
        </p:nvGrpSpPr>
        <p:grpSpPr>
          <a:xfrm>
            <a:off x="760296" y="3543284"/>
            <a:ext cx="2923540" cy="2375535"/>
            <a:chOff x="693184" y="7238635"/>
            <a:chExt cx="2923540" cy="2375535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07001CBC-A253-CE4E-6E55-64FD230DCCA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184" y="7238635"/>
              <a:ext cx="921863" cy="2375255"/>
            </a:xfrm>
            <a:prstGeom prst="rect">
              <a:avLst/>
            </a:prstGeom>
          </p:spPr>
        </p:pic>
        <p:pic>
          <p:nvPicPr>
            <p:cNvPr id="8" name="object 19">
              <a:extLst>
                <a:ext uri="{FF2B5EF4-FFF2-40B4-BE49-F238E27FC236}">
                  <a16:creationId xmlns:a16="http://schemas.microsoft.com/office/drawing/2014/main" id="{71A51169-01D8-1446-3E09-B2FAC9A6B49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137" y="7297137"/>
              <a:ext cx="1680255" cy="2047410"/>
            </a:xfrm>
            <a:prstGeom prst="rect">
              <a:avLst/>
            </a:prstGeom>
          </p:spPr>
        </p:pic>
        <p:sp>
          <p:nvSpPr>
            <p:cNvPr id="9" name="object 20">
              <a:extLst>
                <a:ext uri="{FF2B5EF4-FFF2-40B4-BE49-F238E27FC236}">
                  <a16:creationId xmlns:a16="http://schemas.microsoft.com/office/drawing/2014/main" id="{2F77073D-4914-D5E1-C2C6-0ADB79F11BA0}"/>
                </a:ext>
              </a:extLst>
            </p:cNvPr>
            <p:cNvSpPr/>
            <p:nvPr/>
          </p:nvSpPr>
          <p:spPr>
            <a:xfrm>
              <a:off x="1217918" y="7456320"/>
              <a:ext cx="843280" cy="1623695"/>
            </a:xfrm>
            <a:custGeom>
              <a:avLst/>
              <a:gdLst/>
              <a:ahLst/>
              <a:cxnLst/>
              <a:rect l="l" t="t" r="r" b="b"/>
              <a:pathLst>
                <a:path w="843280" h="1623695">
                  <a:moveTo>
                    <a:pt x="0" y="944508"/>
                  </a:moveTo>
                  <a:lnTo>
                    <a:pt x="796387" y="0"/>
                  </a:lnTo>
                </a:path>
                <a:path w="843280" h="1623695">
                  <a:moveTo>
                    <a:pt x="7812" y="1202131"/>
                  </a:moveTo>
                  <a:lnTo>
                    <a:pt x="843183" y="1623662"/>
                  </a:lnTo>
                </a:path>
              </a:pathLst>
            </a:custGeom>
            <a:ln w="3175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" name="object 21">
            <a:extLst>
              <a:ext uri="{FF2B5EF4-FFF2-40B4-BE49-F238E27FC236}">
                <a16:creationId xmlns:a16="http://schemas.microsoft.com/office/drawing/2014/main" id="{D844ED34-44F3-153E-CE75-3248FB0AA6C4}"/>
              </a:ext>
            </a:extLst>
          </p:cNvPr>
          <p:cNvSpPr txBox="1"/>
          <p:nvPr/>
        </p:nvSpPr>
        <p:spPr>
          <a:xfrm>
            <a:off x="448101" y="2323026"/>
            <a:ext cx="6971961" cy="55207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04165" marR="0" lvl="0" indent="-291465" algn="l" defTabSz="914400" rtl="0" eaLnBrk="1" fontAlgn="auto" latinLnBrk="1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Pct val="36666"/>
              <a:buFont typeface="Times New Roman"/>
              <a:buChar char="●"/>
              <a:tabLst>
                <a:tab pos="303530" algn="l"/>
                <a:tab pos="304165" algn="l"/>
              </a:tabLst>
              <a:defRPr/>
            </a:pP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무엇이</a:t>
            </a:r>
            <a:r>
              <a:rPr kumimoji="0" sz="15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이렇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게</a:t>
            </a:r>
            <a:r>
              <a:rPr kumimoji="0" sz="15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많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은</a:t>
            </a:r>
            <a:r>
              <a:rPr kumimoji="0" sz="15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Me</a:t>
            </a:r>
            <a:r>
              <a:rPr kumimoji="0" sz="150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m</a:t>
            </a:r>
            <a:r>
              <a:rPr kumimoji="0" sz="15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or</a:t>
            </a:r>
            <a:r>
              <a:rPr kumimoji="0" sz="15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y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를</a:t>
            </a:r>
            <a:r>
              <a:rPr kumimoji="0" sz="15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차지하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게</a:t>
            </a:r>
            <a:r>
              <a:rPr kumimoji="0" sz="15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하는가</a:t>
            </a:r>
            <a:r>
              <a:rPr kumimoji="0" sz="15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?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04165" marR="0" lvl="0" indent="-291465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Pct val="36666"/>
              <a:buFont typeface="Times New Roman"/>
              <a:buChar char="●"/>
              <a:tabLst>
                <a:tab pos="303530" algn="l"/>
                <a:tab pos="304165" algn="l"/>
              </a:tabLst>
              <a:defRPr/>
            </a:pP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모델이</a:t>
            </a:r>
            <a:r>
              <a:rPr kumimoji="0" sz="15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차지하는</a:t>
            </a:r>
            <a:r>
              <a:rPr kumimoji="0" sz="15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크기는</a:t>
            </a:r>
            <a:r>
              <a:rPr kumimoji="0" sz="15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1" i="0" u="none" strike="noStrike" kern="1200" cap="none" spc="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70B</a:t>
            </a:r>
            <a:r>
              <a:rPr kumimoji="0" sz="15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1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/</a:t>
            </a:r>
            <a:r>
              <a:rPr kumimoji="0" sz="15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1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fp16</a:t>
            </a:r>
            <a:r>
              <a:rPr kumimoji="0" sz="15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기</a:t>
            </a:r>
            <a:r>
              <a:rPr kumimoji="0" sz="1500" b="1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준</a:t>
            </a:r>
            <a:r>
              <a:rPr kumimoji="0" sz="1500" b="1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cs typeface="바탕"/>
              </a:rPr>
              <a:t> </a:t>
            </a:r>
            <a:r>
              <a:rPr kumimoji="0" sz="1500" b="1" i="0" u="none" strike="noStrike" kern="1200" cap="none" spc="2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140GB</a:t>
            </a:r>
            <a:r>
              <a:rPr kumimoji="0" sz="1500" b="1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0" i="0" u="none" strike="noStrike" kern="1200" cap="none" spc="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→</a:t>
            </a:r>
            <a:r>
              <a:rPr kumimoji="0" lang="en-US" sz="1500" b="0" i="0" u="none" strike="noStrike" kern="1200" cap="none" spc="-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lang="ko-KR" altLang="en-US" sz="1500" b="0" i="0" u="none" strike="noStrike" kern="1200" cap="none" spc="-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아주 일부분으로  대부분은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바탕"/>
              <a:cs typeface="바탕"/>
            </a:endParaRPr>
          </a:p>
        </p:txBody>
      </p:sp>
      <p:grpSp>
        <p:nvGrpSpPr>
          <p:cNvPr id="11" name="object 22">
            <a:extLst>
              <a:ext uri="{FF2B5EF4-FFF2-40B4-BE49-F238E27FC236}">
                <a16:creationId xmlns:a16="http://schemas.microsoft.com/office/drawing/2014/main" id="{695BD81B-AA38-CA8E-23F0-255F8005AFC1}"/>
              </a:ext>
            </a:extLst>
          </p:cNvPr>
          <p:cNvGrpSpPr/>
          <p:nvPr/>
        </p:nvGrpSpPr>
        <p:grpSpPr>
          <a:xfrm>
            <a:off x="3917672" y="3643694"/>
            <a:ext cx="835660" cy="1869439"/>
            <a:chOff x="3850560" y="7339045"/>
            <a:chExt cx="835660" cy="1869439"/>
          </a:xfrm>
        </p:grpSpPr>
        <p:pic>
          <p:nvPicPr>
            <p:cNvPr id="12" name="object 23">
              <a:extLst>
                <a:ext uri="{FF2B5EF4-FFF2-40B4-BE49-F238E27FC236}">
                  <a16:creationId xmlns:a16="http://schemas.microsoft.com/office/drawing/2014/main" id="{B87AAF42-8118-A0F4-9926-B325936B7DC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0560" y="7339045"/>
              <a:ext cx="835541" cy="1538004"/>
            </a:xfrm>
            <a:prstGeom prst="rect">
              <a:avLst/>
            </a:prstGeom>
          </p:spPr>
        </p:pic>
        <p:sp>
          <p:nvSpPr>
            <p:cNvPr id="13" name="object 24">
              <a:extLst>
                <a:ext uri="{FF2B5EF4-FFF2-40B4-BE49-F238E27FC236}">
                  <a16:creationId xmlns:a16="http://schemas.microsoft.com/office/drawing/2014/main" id="{82A73CD4-A277-3843-594B-2C3AD7EBDC1F}"/>
                </a:ext>
              </a:extLst>
            </p:cNvPr>
            <p:cNvSpPr/>
            <p:nvPr/>
          </p:nvSpPr>
          <p:spPr>
            <a:xfrm>
              <a:off x="3966069" y="9033267"/>
              <a:ext cx="523240" cy="172085"/>
            </a:xfrm>
            <a:custGeom>
              <a:avLst/>
              <a:gdLst/>
              <a:ahLst/>
              <a:cxnLst/>
              <a:rect l="l" t="t" r="r" b="b"/>
              <a:pathLst>
                <a:path w="523239" h="172084">
                  <a:moveTo>
                    <a:pt x="0" y="28660"/>
                  </a:moveTo>
                  <a:lnTo>
                    <a:pt x="2251" y="17504"/>
                  </a:lnTo>
                  <a:lnTo>
                    <a:pt x="8389" y="8394"/>
                  </a:lnTo>
                  <a:lnTo>
                    <a:pt x="17487" y="2252"/>
                  </a:lnTo>
                  <a:lnTo>
                    <a:pt x="28620" y="0"/>
                  </a:lnTo>
                  <a:lnTo>
                    <a:pt x="494357" y="0"/>
                  </a:lnTo>
                  <a:lnTo>
                    <a:pt x="505512" y="2252"/>
                  </a:lnTo>
                  <a:lnTo>
                    <a:pt x="514622" y="8394"/>
                  </a:lnTo>
                  <a:lnTo>
                    <a:pt x="520765" y="17504"/>
                  </a:lnTo>
                  <a:lnTo>
                    <a:pt x="523017" y="28660"/>
                  </a:lnTo>
                  <a:lnTo>
                    <a:pt x="523017" y="143222"/>
                  </a:lnTo>
                  <a:lnTo>
                    <a:pt x="520765" y="154378"/>
                  </a:lnTo>
                  <a:lnTo>
                    <a:pt x="514622" y="163488"/>
                  </a:lnTo>
                  <a:lnTo>
                    <a:pt x="505512" y="169630"/>
                  </a:lnTo>
                  <a:lnTo>
                    <a:pt x="494357" y="171883"/>
                  </a:lnTo>
                  <a:lnTo>
                    <a:pt x="28620" y="171883"/>
                  </a:lnTo>
                  <a:lnTo>
                    <a:pt x="17487" y="169630"/>
                  </a:lnTo>
                  <a:lnTo>
                    <a:pt x="8389" y="163488"/>
                  </a:lnTo>
                  <a:lnTo>
                    <a:pt x="2251" y="154378"/>
                  </a:lnTo>
                  <a:lnTo>
                    <a:pt x="0" y="143222"/>
                  </a:lnTo>
                  <a:lnTo>
                    <a:pt x="0" y="28660"/>
                  </a:lnTo>
                  <a:close/>
                </a:path>
              </a:pathLst>
            </a:custGeom>
            <a:ln w="607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4" name="object 25">
            <a:extLst>
              <a:ext uri="{FF2B5EF4-FFF2-40B4-BE49-F238E27FC236}">
                <a16:creationId xmlns:a16="http://schemas.microsoft.com/office/drawing/2014/main" id="{099C874E-7BCE-B8BB-487C-972308962E28}"/>
              </a:ext>
            </a:extLst>
          </p:cNvPr>
          <p:cNvSpPr txBox="1"/>
          <p:nvPr/>
        </p:nvSpPr>
        <p:spPr>
          <a:xfrm>
            <a:off x="4141439" y="5353998"/>
            <a:ext cx="30670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50" b="1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K</a:t>
            </a:r>
            <a:r>
              <a:rPr kumimoji="0" sz="650" b="1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65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Cache</a:t>
            </a:r>
            <a:endParaRPr kumimoji="0" sz="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5" name="object 26">
            <a:extLst>
              <a:ext uri="{FF2B5EF4-FFF2-40B4-BE49-F238E27FC236}">
                <a16:creationId xmlns:a16="http://schemas.microsoft.com/office/drawing/2014/main" id="{7DFBCE72-4057-3DD1-5BDA-5A1370D7B4BC}"/>
              </a:ext>
            </a:extLst>
          </p:cNvPr>
          <p:cNvGrpSpPr/>
          <p:nvPr/>
        </p:nvGrpSpPr>
        <p:grpSpPr>
          <a:xfrm>
            <a:off x="4291515" y="5084850"/>
            <a:ext cx="600710" cy="256540"/>
            <a:chOff x="4224403" y="8780201"/>
            <a:chExt cx="600710" cy="256540"/>
          </a:xfrm>
        </p:grpSpPr>
        <p:sp>
          <p:nvSpPr>
            <p:cNvPr id="16" name="object 27">
              <a:extLst>
                <a:ext uri="{FF2B5EF4-FFF2-40B4-BE49-F238E27FC236}">
                  <a16:creationId xmlns:a16="http://schemas.microsoft.com/office/drawing/2014/main" id="{5F4CBD8B-FB79-883A-2E1C-B178D8405CC5}"/>
                </a:ext>
              </a:extLst>
            </p:cNvPr>
            <p:cNvSpPr/>
            <p:nvPr/>
          </p:nvSpPr>
          <p:spPr>
            <a:xfrm>
              <a:off x="4227578" y="8783376"/>
              <a:ext cx="0" cy="250190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0"/>
                  </a:moveTo>
                  <a:lnTo>
                    <a:pt x="0" y="249890"/>
                  </a:lnTo>
                </a:path>
              </a:pathLst>
            </a:custGeom>
            <a:ln w="6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object 28">
              <a:extLst>
                <a:ext uri="{FF2B5EF4-FFF2-40B4-BE49-F238E27FC236}">
                  <a16:creationId xmlns:a16="http://schemas.microsoft.com/office/drawing/2014/main" id="{93E6CB0D-CD0E-DF80-2110-A37A4C122417}"/>
                </a:ext>
              </a:extLst>
            </p:cNvPr>
            <p:cNvSpPr/>
            <p:nvPr/>
          </p:nvSpPr>
          <p:spPr>
            <a:xfrm>
              <a:off x="4298582" y="8806005"/>
              <a:ext cx="523240" cy="172085"/>
            </a:xfrm>
            <a:custGeom>
              <a:avLst/>
              <a:gdLst/>
              <a:ahLst/>
              <a:cxnLst/>
              <a:rect l="l" t="t" r="r" b="b"/>
              <a:pathLst>
                <a:path w="523239" h="172084">
                  <a:moveTo>
                    <a:pt x="494357" y="0"/>
                  </a:moveTo>
                  <a:lnTo>
                    <a:pt x="28660" y="0"/>
                  </a:lnTo>
                  <a:lnTo>
                    <a:pt x="17504" y="2252"/>
                  </a:lnTo>
                  <a:lnTo>
                    <a:pt x="8394" y="8394"/>
                  </a:lnTo>
                  <a:lnTo>
                    <a:pt x="2252" y="17504"/>
                  </a:lnTo>
                  <a:lnTo>
                    <a:pt x="0" y="28660"/>
                  </a:lnTo>
                  <a:lnTo>
                    <a:pt x="0" y="143222"/>
                  </a:lnTo>
                  <a:lnTo>
                    <a:pt x="2252" y="154378"/>
                  </a:lnTo>
                  <a:lnTo>
                    <a:pt x="8394" y="163488"/>
                  </a:lnTo>
                  <a:lnTo>
                    <a:pt x="17504" y="169630"/>
                  </a:lnTo>
                  <a:lnTo>
                    <a:pt x="28660" y="171883"/>
                  </a:lnTo>
                  <a:lnTo>
                    <a:pt x="494357" y="171883"/>
                  </a:lnTo>
                  <a:lnTo>
                    <a:pt x="505512" y="169630"/>
                  </a:lnTo>
                  <a:lnTo>
                    <a:pt x="514622" y="163488"/>
                  </a:lnTo>
                  <a:lnTo>
                    <a:pt x="520765" y="154378"/>
                  </a:lnTo>
                  <a:lnTo>
                    <a:pt x="523017" y="143222"/>
                  </a:lnTo>
                  <a:lnTo>
                    <a:pt x="523017" y="28660"/>
                  </a:lnTo>
                  <a:lnTo>
                    <a:pt x="520765" y="17504"/>
                  </a:lnTo>
                  <a:lnTo>
                    <a:pt x="514622" y="8394"/>
                  </a:lnTo>
                  <a:lnTo>
                    <a:pt x="505512" y="2252"/>
                  </a:lnTo>
                  <a:lnTo>
                    <a:pt x="4943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03E556BF-9FB4-97EC-1522-B2DAA97E95F8}"/>
                </a:ext>
              </a:extLst>
            </p:cNvPr>
            <p:cNvSpPr/>
            <p:nvPr/>
          </p:nvSpPr>
          <p:spPr>
            <a:xfrm>
              <a:off x="4298582" y="8806005"/>
              <a:ext cx="523240" cy="172085"/>
            </a:xfrm>
            <a:custGeom>
              <a:avLst/>
              <a:gdLst/>
              <a:ahLst/>
              <a:cxnLst/>
              <a:rect l="l" t="t" r="r" b="b"/>
              <a:pathLst>
                <a:path w="523239" h="172084">
                  <a:moveTo>
                    <a:pt x="0" y="28660"/>
                  </a:moveTo>
                  <a:lnTo>
                    <a:pt x="2252" y="17504"/>
                  </a:lnTo>
                  <a:lnTo>
                    <a:pt x="8394" y="8394"/>
                  </a:lnTo>
                  <a:lnTo>
                    <a:pt x="17504" y="2252"/>
                  </a:lnTo>
                  <a:lnTo>
                    <a:pt x="28660" y="0"/>
                  </a:lnTo>
                  <a:lnTo>
                    <a:pt x="494357" y="0"/>
                  </a:lnTo>
                  <a:lnTo>
                    <a:pt x="505512" y="2252"/>
                  </a:lnTo>
                  <a:lnTo>
                    <a:pt x="514622" y="8394"/>
                  </a:lnTo>
                  <a:lnTo>
                    <a:pt x="520765" y="17504"/>
                  </a:lnTo>
                  <a:lnTo>
                    <a:pt x="523017" y="28660"/>
                  </a:lnTo>
                  <a:lnTo>
                    <a:pt x="523017" y="143222"/>
                  </a:lnTo>
                  <a:lnTo>
                    <a:pt x="520765" y="154378"/>
                  </a:lnTo>
                  <a:lnTo>
                    <a:pt x="514622" y="163488"/>
                  </a:lnTo>
                  <a:lnTo>
                    <a:pt x="505512" y="169630"/>
                  </a:lnTo>
                  <a:lnTo>
                    <a:pt x="494357" y="171883"/>
                  </a:lnTo>
                  <a:lnTo>
                    <a:pt x="28660" y="171883"/>
                  </a:lnTo>
                  <a:lnTo>
                    <a:pt x="17504" y="169630"/>
                  </a:lnTo>
                  <a:lnTo>
                    <a:pt x="8394" y="163488"/>
                  </a:lnTo>
                  <a:lnTo>
                    <a:pt x="2252" y="154378"/>
                  </a:lnTo>
                  <a:lnTo>
                    <a:pt x="0" y="143222"/>
                  </a:lnTo>
                  <a:lnTo>
                    <a:pt x="0" y="28660"/>
                  </a:lnTo>
                  <a:close/>
                </a:path>
              </a:pathLst>
            </a:custGeom>
            <a:ln w="607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9" name="object 30">
            <a:extLst>
              <a:ext uri="{FF2B5EF4-FFF2-40B4-BE49-F238E27FC236}">
                <a16:creationId xmlns:a16="http://schemas.microsoft.com/office/drawing/2014/main" id="{0676D5A7-CF7F-A422-33DC-13189C2A87D3}"/>
              </a:ext>
            </a:extLst>
          </p:cNvPr>
          <p:cNvSpPr txBox="1"/>
          <p:nvPr/>
        </p:nvSpPr>
        <p:spPr>
          <a:xfrm>
            <a:off x="4471968" y="5126736"/>
            <a:ext cx="31115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50" b="1" i="0" u="none" strike="noStrike" kern="1200" cap="none" spc="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V</a:t>
            </a:r>
            <a:r>
              <a:rPr kumimoji="0" sz="650" b="1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650" b="1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Cache</a:t>
            </a:r>
            <a:endParaRPr kumimoji="0" sz="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0" name="object 31">
            <a:extLst>
              <a:ext uri="{FF2B5EF4-FFF2-40B4-BE49-F238E27FC236}">
                <a16:creationId xmlns:a16="http://schemas.microsoft.com/office/drawing/2014/main" id="{7C4226B9-714B-5D26-49DA-474C5CB88967}"/>
              </a:ext>
            </a:extLst>
          </p:cNvPr>
          <p:cNvSpPr/>
          <p:nvPr/>
        </p:nvSpPr>
        <p:spPr>
          <a:xfrm>
            <a:off x="4294690" y="4860763"/>
            <a:ext cx="332740" cy="758825"/>
          </a:xfrm>
          <a:custGeom>
            <a:avLst/>
            <a:gdLst/>
            <a:ahLst/>
            <a:cxnLst/>
            <a:rect l="l" t="t" r="r" b="b"/>
            <a:pathLst>
              <a:path w="332739" h="758825">
                <a:moveTo>
                  <a:pt x="332512" y="0"/>
                </a:moveTo>
                <a:lnTo>
                  <a:pt x="332512" y="249890"/>
                </a:lnTo>
              </a:path>
              <a:path w="332739" h="758825">
                <a:moveTo>
                  <a:pt x="332512" y="421774"/>
                </a:moveTo>
                <a:lnTo>
                  <a:pt x="332512" y="758375"/>
                </a:lnTo>
              </a:path>
              <a:path w="332739" h="758825">
                <a:moveTo>
                  <a:pt x="0" y="649035"/>
                </a:moveTo>
                <a:lnTo>
                  <a:pt x="0" y="758416"/>
                </a:lnTo>
              </a:path>
            </a:pathLst>
          </a:custGeom>
          <a:ln w="6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5491F273-40E6-036C-513C-85ACF84226C8}"/>
              </a:ext>
            </a:extLst>
          </p:cNvPr>
          <p:cNvSpPr txBox="1"/>
          <p:nvPr/>
        </p:nvSpPr>
        <p:spPr>
          <a:xfrm>
            <a:off x="4061286" y="5173006"/>
            <a:ext cx="8509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5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Q</a:t>
            </a:r>
            <a:endParaRPr kumimoji="0" sz="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2" name="object 33">
            <a:extLst>
              <a:ext uri="{FF2B5EF4-FFF2-40B4-BE49-F238E27FC236}">
                <a16:creationId xmlns:a16="http://schemas.microsoft.com/office/drawing/2014/main" id="{B65A66C1-03E4-3C3D-D86C-951C1FFEAC57}"/>
              </a:ext>
            </a:extLst>
          </p:cNvPr>
          <p:cNvSpPr txBox="1"/>
          <p:nvPr/>
        </p:nvSpPr>
        <p:spPr>
          <a:xfrm>
            <a:off x="4589040" y="5637488"/>
            <a:ext cx="7683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V</a:t>
            </a:r>
            <a:endParaRPr kumimoji="0" sz="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3" name="object 34">
            <a:extLst>
              <a:ext uri="{FF2B5EF4-FFF2-40B4-BE49-F238E27FC236}">
                <a16:creationId xmlns:a16="http://schemas.microsoft.com/office/drawing/2014/main" id="{76EDBF0A-1171-21C3-D37F-990C86EC43FD}"/>
              </a:ext>
            </a:extLst>
          </p:cNvPr>
          <p:cNvSpPr txBox="1"/>
          <p:nvPr/>
        </p:nvSpPr>
        <p:spPr>
          <a:xfrm>
            <a:off x="4258389" y="5637390"/>
            <a:ext cx="73025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5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K</a:t>
            </a:r>
            <a:endParaRPr kumimoji="0" sz="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4" name="object 35">
            <a:extLst>
              <a:ext uri="{FF2B5EF4-FFF2-40B4-BE49-F238E27FC236}">
                <a16:creationId xmlns:a16="http://schemas.microsoft.com/office/drawing/2014/main" id="{7BDB41D5-B809-92FF-2228-57B5FDB315BB}"/>
              </a:ext>
            </a:extLst>
          </p:cNvPr>
          <p:cNvSpPr/>
          <p:nvPr/>
        </p:nvSpPr>
        <p:spPr>
          <a:xfrm>
            <a:off x="3748274" y="3643735"/>
            <a:ext cx="1302385" cy="2195830"/>
          </a:xfrm>
          <a:custGeom>
            <a:avLst/>
            <a:gdLst/>
            <a:ahLst/>
            <a:cxnLst/>
            <a:rect l="l" t="t" r="r" b="b"/>
            <a:pathLst>
              <a:path w="1302385" h="2195829">
                <a:moveTo>
                  <a:pt x="0" y="107599"/>
                </a:moveTo>
                <a:lnTo>
                  <a:pt x="8455" y="65716"/>
                </a:lnTo>
                <a:lnTo>
                  <a:pt x="31514" y="31514"/>
                </a:lnTo>
                <a:lnTo>
                  <a:pt x="65716" y="8455"/>
                </a:lnTo>
                <a:lnTo>
                  <a:pt x="107599" y="0"/>
                </a:lnTo>
                <a:lnTo>
                  <a:pt x="1194439" y="0"/>
                </a:lnTo>
                <a:lnTo>
                  <a:pt x="1236322" y="8455"/>
                </a:lnTo>
                <a:lnTo>
                  <a:pt x="1270524" y="31514"/>
                </a:lnTo>
                <a:lnTo>
                  <a:pt x="1293583" y="65716"/>
                </a:lnTo>
                <a:lnTo>
                  <a:pt x="1302038" y="107599"/>
                </a:lnTo>
                <a:lnTo>
                  <a:pt x="1302038" y="2088217"/>
                </a:lnTo>
                <a:lnTo>
                  <a:pt x="1293583" y="2130094"/>
                </a:lnTo>
                <a:lnTo>
                  <a:pt x="1270524" y="2164292"/>
                </a:lnTo>
                <a:lnTo>
                  <a:pt x="1236322" y="2187349"/>
                </a:lnTo>
                <a:lnTo>
                  <a:pt x="1194439" y="2195804"/>
                </a:lnTo>
                <a:lnTo>
                  <a:pt x="107599" y="2195804"/>
                </a:lnTo>
                <a:lnTo>
                  <a:pt x="65716" y="2187349"/>
                </a:lnTo>
                <a:lnTo>
                  <a:pt x="31514" y="2164292"/>
                </a:lnTo>
                <a:lnTo>
                  <a:pt x="8455" y="2130094"/>
                </a:lnTo>
                <a:lnTo>
                  <a:pt x="0" y="2088217"/>
                </a:lnTo>
                <a:lnTo>
                  <a:pt x="0" y="107599"/>
                </a:lnTo>
                <a:close/>
              </a:path>
            </a:pathLst>
          </a:custGeom>
          <a:ln w="6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object 36">
            <a:extLst>
              <a:ext uri="{FF2B5EF4-FFF2-40B4-BE49-F238E27FC236}">
                <a16:creationId xmlns:a16="http://schemas.microsoft.com/office/drawing/2014/main" id="{CD8C8878-2F2D-9290-E307-A766D4F61D75}"/>
              </a:ext>
            </a:extLst>
          </p:cNvPr>
          <p:cNvSpPr txBox="1"/>
          <p:nvPr/>
        </p:nvSpPr>
        <p:spPr>
          <a:xfrm>
            <a:off x="7502716" y="2599063"/>
            <a:ext cx="3869792" cy="72199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31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Token</a:t>
            </a:r>
            <a:r>
              <a:rPr kumimoji="0" lang="ko-KR" altLang="en-US" sz="1500" b="1" i="0" u="none" strike="noStrike" kern="1200" cap="none" spc="31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생성을 위한 </a:t>
            </a:r>
            <a:endParaRPr kumimoji="0" lang="en-US" altLang="ko-KR" sz="1500" b="1" i="0" u="none" strike="noStrike" kern="1200" cap="none" spc="315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31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Key/</a:t>
            </a:r>
            <a:r>
              <a:rPr kumimoji="0" sz="1500" b="1" i="0" u="none" strike="noStrike" kern="1200" cap="none" spc="15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V</a:t>
            </a:r>
            <a:r>
              <a:rPr kumimoji="0" lang="en-US" sz="1500" b="1" i="0" u="none" strike="noStrike" kern="1200" cap="none" spc="15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alue </a:t>
            </a:r>
            <a:r>
              <a:rPr kumimoji="0" sz="1500" b="1" i="0" u="none" strike="noStrike" kern="1200" cap="none" spc="-6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500" b="1" i="0" u="none" strike="noStrike" kern="1200" cap="none" spc="18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Cache</a:t>
            </a:r>
            <a:r>
              <a:rPr kumimoji="0" lang="ko-KR" altLang="en-US" sz="1500" b="1" i="0" u="none" strike="noStrike" kern="1200" cap="none" spc="18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가 메모리의 대부분을 차지함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F5BAF-7E15-7332-F325-9D44E3455772}"/>
              </a:ext>
            </a:extLst>
          </p:cNvPr>
          <p:cNvSpPr txBox="1"/>
          <p:nvPr/>
        </p:nvSpPr>
        <p:spPr>
          <a:xfrm>
            <a:off x="3846573" y="3477797"/>
            <a:ext cx="1228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ko-KR" sz="6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Scaled</a:t>
            </a:r>
            <a:r>
              <a:rPr kumimoji="0" lang="af-ZA" altLang="ko-KR" sz="600" b="1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af-ZA" altLang="ko-KR" sz="6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Dot-Product</a:t>
            </a:r>
            <a:r>
              <a:rPr kumimoji="0" lang="af-ZA" altLang="ko-KR" sz="600" b="1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Calibri"/>
              </a:rPr>
              <a:t> Attention</a:t>
            </a:r>
            <a:endParaRPr kumimoji="0" lang="af-ZA" altLang="ko-KR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BF75DA93-C402-F208-085D-2F8DECECCB1B}"/>
              </a:ext>
            </a:extLst>
          </p:cNvPr>
          <p:cNvSpPr txBox="1">
            <a:spLocks/>
          </p:cNvSpPr>
          <p:nvPr/>
        </p:nvSpPr>
        <p:spPr>
          <a:xfrm>
            <a:off x="334159" y="1294307"/>
            <a:ext cx="11734470" cy="347531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>
            <a:lvl1pPr>
              <a:defRPr sz="3800" b="1" i="0">
                <a:solidFill>
                  <a:schemeClr val="bg1"/>
                </a:solidFill>
                <a:latin typeface="나눔명조 ExtraBold"/>
                <a:ea typeface="+mj-ea"/>
                <a:cs typeface="나눔명조 ExtraBold"/>
              </a:defRPr>
            </a:lvl1pPr>
          </a:lstStyle>
          <a:p>
            <a:pPr marL="355600" marR="5080" lvl="0" indent="-342900" algn="l" defTabSz="914400" rtl="0" eaLnBrk="1" fontAlgn="auto" latinLnBrk="0" hangingPunct="1">
              <a:lnSpc>
                <a:spcPts val="211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f-ZA" sz="2200" b="1" i="0" u="none" strike="noStrike" kern="0" cap="none" spc="3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LLM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이</a:t>
            </a:r>
            <a:r>
              <a:rPr kumimoji="0" lang="ko-KR" altLang="en-US" sz="2200" b="1" i="0" u="none" strike="noStrike" kern="0" cap="none" spc="-31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af-ZA" sz="2200" b="1" i="0" u="none" strike="noStrike" kern="0" cap="none" spc="26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Long</a:t>
            </a:r>
            <a:r>
              <a:rPr kumimoji="0" lang="af-ZA" sz="2200" b="1" i="0" u="none" strike="noStrike" kern="0" cap="none" spc="-4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af-ZA" sz="2200" b="1" i="0" u="none" strike="noStrike" kern="0" cap="none" spc="2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Seq</a:t>
            </a:r>
            <a:r>
              <a:rPr kumimoji="0" lang="af-ZA" sz="2200" b="1" i="0" u="none" strike="noStrike" kern="0" cap="none" spc="22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u</a:t>
            </a:r>
            <a:r>
              <a:rPr kumimoji="0" lang="af-ZA" sz="2200" b="1" i="0" u="none" strike="noStrike" kern="0" cap="none" spc="19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ence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를</a:t>
            </a:r>
            <a:r>
              <a:rPr kumimoji="0" lang="ko-KR" altLang="en-US" sz="2200" b="1" i="0" u="none" strike="noStrike" kern="0" cap="none" spc="-3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지원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할</a:t>
            </a:r>
            <a:r>
              <a:rPr kumimoji="0" lang="ko-KR" altLang="en-US" sz="2200" b="1" i="0" u="none" strike="noStrike" kern="0" cap="none" spc="-31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수록</a:t>
            </a:r>
            <a:r>
              <a:rPr kumimoji="0" lang="en-US" altLang="ko-KR" sz="2200" b="1" i="0" u="none" strike="noStrike" kern="0" cap="none" spc="-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,  </a:t>
            </a:r>
            <a:r>
              <a:rPr kumimoji="0" lang="af-ZA" sz="2200" b="1" i="0" u="none" strike="noStrike" kern="0" cap="none" spc="3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LLM</a:t>
            </a:r>
            <a:r>
              <a:rPr kumimoji="0" lang="af-ZA" sz="2200" b="1" i="0" u="none" strike="noStrike" kern="0" cap="none" spc="-4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af-ZA" sz="2200" b="1" i="0" u="none" strike="noStrike" kern="0" cap="none" spc="1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Inference</a:t>
            </a:r>
            <a:r>
              <a:rPr kumimoji="0" lang="af-ZA" sz="2200" b="1" i="0" u="none" strike="noStrike" kern="0" cap="none" spc="-4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af-ZA" sz="2200" b="1" i="0" u="none" strike="noStrike" kern="0" cap="none" spc="229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Serv</a:t>
            </a:r>
            <a:r>
              <a:rPr kumimoji="0" lang="af-ZA" sz="2200" b="1" i="0" u="none" strike="noStrike" kern="0" cap="none" spc="114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i</a:t>
            </a:r>
            <a:r>
              <a:rPr kumimoji="0" lang="af-ZA" sz="2200" b="1" i="0" u="none" strike="noStrike" kern="0" cap="none" spc="23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ce</a:t>
            </a:r>
            <a:r>
              <a:rPr kumimoji="0" lang="af-ZA" sz="2200" b="1" i="0" u="none" strike="noStrike" kern="0" cap="none" spc="-4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</a:rPr>
              <a:t> 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비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용</a:t>
            </a:r>
            <a:r>
              <a:rPr kumimoji="0" lang="ko-KR" altLang="en-US" sz="2200" b="1" i="0" u="none" strike="noStrike" kern="0" cap="none" spc="-3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 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증</a:t>
            </a:r>
            <a:r>
              <a:rPr kumimoji="0" lang="ko-KR" altLang="en-US" sz="2200" b="1" i="0" u="none" strike="noStrike" kern="0" cap="none" spc="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바탕"/>
              </a:rPr>
              <a:t>가 예시</a:t>
            </a:r>
            <a:endParaRPr kumimoji="0" lang="ko-KR" altLang="en-US" sz="2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67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31841</TotalTime>
  <Words>3384</Words>
  <Application>Microsoft Office PowerPoint</Application>
  <PresentationFormat>와이드스크린</PresentationFormat>
  <Paragraphs>287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Iropke Batang</vt:lpstr>
      <vt:lpstr>Lucida Grande</vt:lpstr>
      <vt:lpstr>맑은 고딕</vt:lpstr>
      <vt:lpstr>바탕</vt:lpstr>
      <vt:lpstr>Arial</vt:lpstr>
      <vt:lpstr>Calibri</vt:lpstr>
      <vt:lpstr>Cambria Math</vt:lpstr>
      <vt:lpstr>Times New Roman</vt:lpstr>
      <vt:lpstr>Wingdings</vt:lpstr>
      <vt:lpstr>Office 테마</vt:lpstr>
      <vt:lpstr>반도체 개발 동향과 경량화</vt:lpstr>
      <vt:lpstr>Contents</vt:lpstr>
      <vt:lpstr>1장 Transformer Dominating AI Market </vt:lpstr>
      <vt:lpstr>1장 MatMul is Dominating Transformer</vt:lpstr>
      <vt:lpstr>2장 AI Chips</vt:lpstr>
      <vt:lpstr>3장 LLM 서비스의 특징과 비용 효율화</vt:lpstr>
      <vt:lpstr>3장 LLM 서비스의 특징과 비용 효율화</vt:lpstr>
      <vt:lpstr>3장 LLM 서비스의 특징과 비용 효율화</vt:lpstr>
      <vt:lpstr>3장 LLM 서비스의 특징과 비용 효율화</vt:lpstr>
      <vt:lpstr>3장 LLM 서비스의 특징과 비용 효율화</vt:lpstr>
      <vt:lpstr>3장 LLM 서비스의 특징과 비용 효율화</vt:lpstr>
      <vt:lpstr>3장 LLM 서비스의 특징과 비용 효율화</vt:lpstr>
      <vt:lpstr>4장 Quantization</vt:lpstr>
      <vt:lpstr>4장 Quantization</vt:lpstr>
      <vt:lpstr>4장 Quantization</vt:lpstr>
      <vt:lpstr>4장 Quantization</vt:lpstr>
      <vt:lpstr>4장 Quantization </vt:lpstr>
      <vt:lpstr>4장 Quantization </vt:lpstr>
      <vt:lpstr>4장 Pruning</vt:lpstr>
      <vt:lpstr>4장 Pruning</vt:lpstr>
      <vt:lpstr>4장 Pruning</vt:lpstr>
      <vt:lpstr>4장 Pruning</vt:lpstr>
      <vt:lpstr>5장 경량화를 위한 반도체 기술 &amp; 미래의 AI 반도체</vt:lpstr>
      <vt:lpstr>5장 Dedicated Design for Quantization</vt:lpstr>
      <vt:lpstr>5장 Dedicated Design for Quantization</vt:lpstr>
      <vt:lpstr>5장 Dedicated Design for Quantization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konwoo</dc:creator>
  <cp:lastModifiedBy>성현 이</cp:lastModifiedBy>
  <cp:revision>1165</cp:revision>
  <dcterms:created xsi:type="dcterms:W3CDTF">2023-03-06T16:32:37Z</dcterms:created>
  <dcterms:modified xsi:type="dcterms:W3CDTF">2024-09-01T22:40:47Z</dcterms:modified>
</cp:coreProperties>
</file>